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 ContentType="application/vnd.ms-exce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8"/>
  </p:notesMasterIdLst>
  <p:sldIdLst>
    <p:sldId id="257" r:id="rId2"/>
    <p:sldId id="573" r:id="rId3"/>
    <p:sldId id="274" r:id="rId4"/>
    <p:sldId id="361" r:id="rId5"/>
    <p:sldId id="439" r:id="rId6"/>
    <p:sldId id="407" r:id="rId7"/>
    <p:sldId id="648" r:id="rId8"/>
    <p:sldId id="269" r:id="rId9"/>
    <p:sldId id="454" r:id="rId10"/>
    <p:sldId id="514" r:id="rId11"/>
    <p:sldId id="515" r:id="rId12"/>
    <p:sldId id="362" r:id="rId13"/>
    <p:sldId id="520" r:id="rId14"/>
    <p:sldId id="530" r:id="rId15"/>
    <p:sldId id="384" r:id="rId16"/>
    <p:sldId id="553" r:id="rId17"/>
    <p:sldId id="529" r:id="rId18"/>
    <p:sldId id="570" r:id="rId19"/>
    <p:sldId id="558" r:id="rId20"/>
    <p:sldId id="525" r:id="rId21"/>
    <p:sldId id="283" r:id="rId22"/>
    <p:sldId id="545" r:id="rId23"/>
    <p:sldId id="559" r:id="rId24"/>
    <p:sldId id="560" r:id="rId25"/>
    <p:sldId id="561" r:id="rId26"/>
    <p:sldId id="562" r:id="rId27"/>
    <p:sldId id="546" r:id="rId28"/>
    <p:sldId id="563" r:id="rId29"/>
    <p:sldId id="457" r:id="rId30"/>
    <p:sldId id="550" r:id="rId31"/>
    <p:sldId id="578" r:id="rId32"/>
    <p:sldId id="569" r:id="rId33"/>
    <p:sldId id="549" r:id="rId34"/>
    <p:sldId id="564" r:id="rId35"/>
    <p:sldId id="565" r:id="rId36"/>
    <p:sldId id="552" r:id="rId37"/>
    <p:sldId id="539" r:id="rId38"/>
    <p:sldId id="574" r:id="rId39"/>
    <p:sldId id="491" r:id="rId40"/>
    <p:sldId id="647" r:id="rId41"/>
    <p:sldId id="637" r:id="rId42"/>
    <p:sldId id="577" r:id="rId43"/>
    <p:sldId id="568" r:id="rId44"/>
    <p:sldId id="567" r:id="rId45"/>
    <p:sldId id="575" r:id="rId46"/>
    <p:sldId id="576" r:id="rId47"/>
  </p:sldIdLst>
  <p:sldSz cx="6858000" cy="9144000" type="screen4x3"/>
  <p:notesSz cx="6884988" cy="100187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15" autoAdjust="0"/>
    <p:restoredTop sz="94660"/>
  </p:normalViewPr>
  <p:slideViewPr>
    <p:cSldViewPr>
      <p:cViewPr varScale="1">
        <p:scale>
          <a:sx n="65" d="100"/>
          <a:sy n="65" d="100"/>
        </p:scale>
        <p:origin x="2333" y="38"/>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 y="1"/>
            <a:ext cx="2983495" cy="500936"/>
          </a:xfrm>
          <a:prstGeom prst="rect">
            <a:avLst/>
          </a:prstGeom>
        </p:spPr>
        <p:txBody>
          <a:bodyPr vert="horz" lIns="96575" tIns="48287" rIns="96575" bIns="48287" rtlCol="0"/>
          <a:lstStyle>
            <a:lvl1pPr algn="l">
              <a:defRPr sz="1300"/>
            </a:lvl1pPr>
          </a:lstStyle>
          <a:p>
            <a:endParaRPr lang="de-CH" dirty="0"/>
          </a:p>
        </p:txBody>
      </p:sp>
      <p:sp>
        <p:nvSpPr>
          <p:cNvPr id="3" name="Datumsplatzhalter 2"/>
          <p:cNvSpPr>
            <a:spLocks noGrp="1"/>
          </p:cNvSpPr>
          <p:nvPr>
            <p:ph type="dt" idx="1"/>
          </p:nvPr>
        </p:nvSpPr>
        <p:spPr>
          <a:xfrm>
            <a:off x="3899903" y="1"/>
            <a:ext cx="2983495" cy="500936"/>
          </a:xfrm>
          <a:prstGeom prst="rect">
            <a:avLst/>
          </a:prstGeom>
        </p:spPr>
        <p:txBody>
          <a:bodyPr vert="horz" lIns="96575" tIns="48287" rIns="96575" bIns="48287" rtlCol="0"/>
          <a:lstStyle>
            <a:lvl1pPr algn="r">
              <a:defRPr sz="1300"/>
            </a:lvl1pPr>
          </a:lstStyle>
          <a:p>
            <a:fld id="{EDDF9697-B586-4CE7-98F4-AC21354F16D3}" type="datetimeFigureOut">
              <a:rPr lang="de-CH" smtClean="0"/>
              <a:pPr/>
              <a:t>30.07.2023</a:t>
            </a:fld>
            <a:endParaRPr lang="de-CH" dirty="0"/>
          </a:p>
        </p:txBody>
      </p:sp>
      <p:sp>
        <p:nvSpPr>
          <p:cNvPr id="4" name="Folienbildplatzhalter 3"/>
          <p:cNvSpPr>
            <a:spLocks noGrp="1" noRot="1" noChangeAspect="1"/>
          </p:cNvSpPr>
          <p:nvPr>
            <p:ph type="sldImg" idx="2"/>
          </p:nvPr>
        </p:nvSpPr>
        <p:spPr>
          <a:xfrm>
            <a:off x="2035175" y="754063"/>
            <a:ext cx="2814638" cy="3754437"/>
          </a:xfrm>
          <a:prstGeom prst="rect">
            <a:avLst/>
          </a:prstGeom>
          <a:noFill/>
          <a:ln w="12700">
            <a:solidFill>
              <a:prstClr val="black"/>
            </a:solidFill>
          </a:ln>
        </p:spPr>
        <p:txBody>
          <a:bodyPr vert="horz" lIns="96575" tIns="48287" rIns="96575" bIns="48287" rtlCol="0" anchor="ctr"/>
          <a:lstStyle/>
          <a:p>
            <a:endParaRPr lang="de-CH" dirty="0"/>
          </a:p>
        </p:txBody>
      </p:sp>
      <p:sp>
        <p:nvSpPr>
          <p:cNvPr id="5" name="Notizenplatzhalter 4"/>
          <p:cNvSpPr>
            <a:spLocks noGrp="1"/>
          </p:cNvSpPr>
          <p:nvPr>
            <p:ph type="body" sz="quarter" idx="3"/>
          </p:nvPr>
        </p:nvSpPr>
        <p:spPr>
          <a:xfrm>
            <a:off x="688500" y="4758891"/>
            <a:ext cx="5507990" cy="4508421"/>
          </a:xfrm>
          <a:prstGeom prst="rect">
            <a:avLst/>
          </a:prstGeom>
        </p:spPr>
        <p:txBody>
          <a:bodyPr vert="horz" lIns="96575" tIns="48287" rIns="96575" bIns="48287"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3" y="9516041"/>
            <a:ext cx="2983495" cy="500936"/>
          </a:xfrm>
          <a:prstGeom prst="rect">
            <a:avLst/>
          </a:prstGeom>
        </p:spPr>
        <p:txBody>
          <a:bodyPr vert="horz" lIns="96575" tIns="48287" rIns="96575" bIns="48287" rtlCol="0" anchor="b"/>
          <a:lstStyle>
            <a:lvl1pPr algn="l">
              <a:defRPr sz="1300"/>
            </a:lvl1pPr>
          </a:lstStyle>
          <a:p>
            <a:endParaRPr lang="de-CH" dirty="0"/>
          </a:p>
        </p:txBody>
      </p:sp>
      <p:sp>
        <p:nvSpPr>
          <p:cNvPr id="7" name="Foliennummernplatzhalter 6"/>
          <p:cNvSpPr>
            <a:spLocks noGrp="1"/>
          </p:cNvSpPr>
          <p:nvPr>
            <p:ph type="sldNum" sz="quarter" idx="5"/>
          </p:nvPr>
        </p:nvSpPr>
        <p:spPr>
          <a:xfrm>
            <a:off x="3899903" y="9516041"/>
            <a:ext cx="2983495" cy="500936"/>
          </a:xfrm>
          <a:prstGeom prst="rect">
            <a:avLst/>
          </a:prstGeom>
        </p:spPr>
        <p:txBody>
          <a:bodyPr vert="horz" lIns="96575" tIns="48287" rIns="96575" bIns="48287" rtlCol="0" anchor="b"/>
          <a:lstStyle>
            <a:lvl1pPr algn="r">
              <a:defRPr sz="1300"/>
            </a:lvl1pPr>
          </a:lstStyle>
          <a:p>
            <a:fld id="{56E0C0D5-887E-4B9E-A307-6FFE5CE04FBD}" type="slidenum">
              <a:rPr lang="de-CH" smtClean="0"/>
              <a:pPr/>
              <a:t>‹Nr.›</a:t>
            </a:fld>
            <a:endParaRPr lang="de-CH" dirty="0"/>
          </a:p>
        </p:txBody>
      </p:sp>
    </p:spTree>
    <p:extLst>
      <p:ext uri="{BB962C8B-B14F-4D97-AF65-F5344CB8AC3E}">
        <p14:creationId xmlns:p14="http://schemas.microsoft.com/office/powerpoint/2010/main" val="3585316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5175" y="754063"/>
            <a:ext cx="2814638" cy="3754437"/>
          </a:xfrm>
        </p:spPr>
      </p:sp>
      <p:sp>
        <p:nvSpPr>
          <p:cNvPr id="3" name="Notizenplatzhalter 2"/>
          <p:cNvSpPr>
            <a:spLocks noGrp="1"/>
          </p:cNvSpPr>
          <p:nvPr>
            <p:ph type="body" idx="1"/>
          </p:nvPr>
        </p:nvSpPr>
        <p:spPr/>
        <p:txBody>
          <a:bodyPr>
            <a:normAutofit/>
          </a:bodyPr>
          <a:lstStyle/>
          <a:p>
            <a:endParaRPr lang="de-CH" dirty="0"/>
          </a:p>
        </p:txBody>
      </p:sp>
      <p:sp>
        <p:nvSpPr>
          <p:cNvPr id="4" name="Foliennummernplatzhalter 3"/>
          <p:cNvSpPr>
            <a:spLocks noGrp="1"/>
          </p:cNvSpPr>
          <p:nvPr>
            <p:ph type="sldNum" sz="quarter" idx="10"/>
          </p:nvPr>
        </p:nvSpPr>
        <p:spPr/>
        <p:txBody>
          <a:bodyPr/>
          <a:lstStyle/>
          <a:p>
            <a:fld id="{56E0C0D5-887E-4B9E-A307-6FFE5CE04FBD}" type="slidenum">
              <a:rPr lang="de-CH" smtClean="0"/>
              <a:pPr/>
              <a:t>3</a:t>
            </a:fld>
            <a:endParaRPr lang="de-CH" dirty="0"/>
          </a:p>
        </p:txBody>
      </p:sp>
    </p:spTree>
    <p:extLst>
      <p:ext uri="{BB962C8B-B14F-4D97-AF65-F5344CB8AC3E}">
        <p14:creationId xmlns:p14="http://schemas.microsoft.com/office/powerpoint/2010/main" val="551109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Ref idx="1001">
        <a:schemeClr val="bg2"/>
      </p:bgRef>
    </p:bg>
    <p:spTree>
      <p:nvGrpSpPr>
        <p:cNvPr id="1" name=""/>
        <p:cNvGrpSpPr/>
        <p:nvPr/>
      </p:nvGrpSpPr>
      <p:grpSpPr>
        <a:xfrm>
          <a:off x="0" y="0"/>
          <a:ext cx="0" cy="0"/>
          <a:chOff x="0" y="0"/>
          <a:chExt cx="0" cy="0"/>
        </a:xfrm>
      </p:grpSpPr>
      <p:sp>
        <p:nvSpPr>
          <p:cNvPr id="15" name="Rechteck 14"/>
          <p:cNvSpPr>
            <a:spLocks noChangeArrowheads="1"/>
          </p:cNvSpPr>
          <p:nvPr/>
        </p:nvSpPr>
        <p:spPr bwMode="white">
          <a:xfrm>
            <a:off x="0" y="8940800"/>
            <a:ext cx="6858000" cy="203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hteck 18"/>
          <p:cNvSpPr>
            <a:spLocks noChangeArrowheads="1"/>
          </p:cNvSpPr>
          <p:nvPr/>
        </p:nvSpPr>
        <p:spPr bwMode="white">
          <a:xfrm>
            <a:off x="6743700" y="4064"/>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hteck 17"/>
          <p:cNvSpPr>
            <a:spLocks noChangeArrowheads="1"/>
          </p:cNvSpPr>
          <p:nvPr/>
        </p:nvSpPr>
        <p:spPr bwMode="white">
          <a:xfrm>
            <a:off x="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hteck 15"/>
          <p:cNvSpPr>
            <a:spLocks noChangeArrowheads="1"/>
          </p:cNvSpPr>
          <p:nvPr/>
        </p:nvSpPr>
        <p:spPr bwMode="white">
          <a:xfrm>
            <a:off x="0" y="0"/>
            <a:ext cx="6858000" cy="3352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hteck 11"/>
          <p:cNvSpPr>
            <a:spLocks noChangeArrowheads="1"/>
          </p:cNvSpPr>
          <p:nvPr/>
        </p:nvSpPr>
        <p:spPr bwMode="auto">
          <a:xfrm>
            <a:off x="109728" y="8522209"/>
            <a:ext cx="6624828" cy="412751"/>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Untertitel 8"/>
          <p:cNvSpPr>
            <a:spLocks noGrp="1"/>
          </p:cNvSpPr>
          <p:nvPr>
            <p:ph type="subTitle" idx="1"/>
          </p:nvPr>
        </p:nvSpPr>
        <p:spPr>
          <a:xfrm>
            <a:off x="1028700" y="3759200"/>
            <a:ext cx="4800600" cy="23368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a:t>Formatvorlage des Untertitelmasters durch Klicken bearbeiten</a:t>
            </a:r>
            <a:endParaRPr kumimoji="0" lang="en-US"/>
          </a:p>
        </p:txBody>
      </p:sp>
      <p:sp>
        <p:nvSpPr>
          <p:cNvPr id="28" name="Datumsplatzhalter 27"/>
          <p:cNvSpPr>
            <a:spLocks noGrp="1"/>
          </p:cNvSpPr>
          <p:nvPr>
            <p:ph type="dt" sz="half" idx="10"/>
          </p:nvPr>
        </p:nvSpPr>
        <p:spPr/>
        <p:txBody>
          <a:bodyPr/>
          <a:lstStyle/>
          <a:p>
            <a:fld id="{06E1468F-BB10-454E-93D0-3986CE7DFAB8}" type="datetime1">
              <a:rPr lang="de-CH" smtClean="0"/>
              <a:pPr/>
              <a:t>30.07.2023</a:t>
            </a:fld>
            <a:endParaRPr lang="de-CH" dirty="0"/>
          </a:p>
        </p:txBody>
      </p:sp>
      <p:sp>
        <p:nvSpPr>
          <p:cNvPr id="17" name="Fußzeilenplatzhalter 16"/>
          <p:cNvSpPr>
            <a:spLocks noGrp="1"/>
          </p:cNvSpPr>
          <p:nvPr>
            <p:ph type="ftr" sz="quarter" idx="11"/>
          </p:nvPr>
        </p:nvSpPr>
        <p:spPr/>
        <p:txBody>
          <a:bodyPr/>
          <a:lstStyle/>
          <a:p>
            <a:r>
              <a:rPr lang="de-CH" dirty="0"/>
              <a:t>Seite </a:t>
            </a:r>
          </a:p>
        </p:txBody>
      </p:sp>
      <p:sp>
        <p:nvSpPr>
          <p:cNvPr id="7" name="Gerade Verbindung 6"/>
          <p:cNvSpPr>
            <a:spLocks noChangeShapeType="1"/>
          </p:cNvSpPr>
          <p:nvPr/>
        </p:nvSpPr>
        <p:spPr bwMode="auto">
          <a:xfrm>
            <a:off x="116586" y="3226816"/>
            <a:ext cx="662482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hteck 9"/>
          <p:cNvSpPr>
            <a:spLocks noChangeArrowheads="1"/>
          </p:cNvSpPr>
          <p:nvPr/>
        </p:nvSpPr>
        <p:spPr bwMode="auto">
          <a:xfrm>
            <a:off x="114300" y="203200"/>
            <a:ext cx="6624828" cy="8729472"/>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Ellipse 12"/>
          <p:cNvSpPr/>
          <p:nvPr/>
        </p:nvSpPr>
        <p:spPr>
          <a:xfrm>
            <a:off x="3200400" y="2820416"/>
            <a:ext cx="457200"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Ellipse 13"/>
          <p:cNvSpPr/>
          <p:nvPr/>
        </p:nvSpPr>
        <p:spPr>
          <a:xfrm>
            <a:off x="3271266" y="2946400"/>
            <a:ext cx="315468" cy="56083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Foliennummernplatzhalter 28"/>
          <p:cNvSpPr>
            <a:spLocks noGrp="1"/>
          </p:cNvSpPr>
          <p:nvPr>
            <p:ph type="sldNum" sz="quarter" idx="12"/>
          </p:nvPr>
        </p:nvSpPr>
        <p:spPr>
          <a:xfrm>
            <a:off x="3257550" y="2932601"/>
            <a:ext cx="342900" cy="588433"/>
          </a:xfrm>
        </p:spPr>
        <p:txBody>
          <a:bodyPr/>
          <a:lstStyle>
            <a:lvl1pPr>
              <a:defRPr>
                <a:solidFill>
                  <a:schemeClr val="accent3">
                    <a:shade val="75000"/>
                  </a:schemeClr>
                </a:solidFill>
              </a:defRPr>
            </a:lvl1pPr>
          </a:lstStyle>
          <a:p>
            <a:fld id="{C3E518B0-F3CD-484E-A8FC-FCC9BCA9298E}" type="slidenum">
              <a:rPr lang="de-CH" smtClean="0"/>
              <a:pPr/>
              <a:t>‹Nr.›</a:t>
            </a:fld>
            <a:endParaRPr lang="de-CH" dirty="0"/>
          </a:p>
        </p:txBody>
      </p:sp>
      <p:sp>
        <p:nvSpPr>
          <p:cNvPr id="8" name="Titel 7"/>
          <p:cNvSpPr>
            <a:spLocks noGrp="1"/>
          </p:cNvSpPr>
          <p:nvPr>
            <p:ph type="ctrTitle"/>
          </p:nvPr>
        </p:nvSpPr>
        <p:spPr>
          <a:xfrm>
            <a:off x="514350" y="508000"/>
            <a:ext cx="5829300" cy="2336800"/>
          </a:xfrm>
        </p:spPr>
        <p:txBody>
          <a:bodyPr anchor="b"/>
          <a:lstStyle>
            <a:lvl1pPr>
              <a:defRPr sz="4200">
                <a:solidFill>
                  <a:schemeClr val="accent1"/>
                </a:solidFill>
              </a:defRPr>
            </a:lvl1pPr>
          </a:lstStyle>
          <a:p>
            <a:r>
              <a:rPr kumimoji="0" lang="de-DE"/>
              <a:t>Titelmasterformat durch Klicken bearbeiten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A750955F-717F-4CEB-8168-A0BE213E6A5B}" type="datetime1">
              <a:rPr lang="de-CH" smtClean="0"/>
              <a:pPr/>
              <a:t>30.07.2023</a:t>
            </a:fld>
            <a:endParaRPr lang="de-CH" dirty="0"/>
          </a:p>
        </p:txBody>
      </p:sp>
      <p:sp>
        <p:nvSpPr>
          <p:cNvPr id="5" name="Fußzeilenplatzhalter 4"/>
          <p:cNvSpPr>
            <a:spLocks noGrp="1"/>
          </p:cNvSpPr>
          <p:nvPr>
            <p:ph type="ftr" sz="quarter" idx="11"/>
          </p:nvPr>
        </p:nvSpPr>
        <p:spPr/>
        <p:txBody>
          <a:bodyPr/>
          <a:lstStyle/>
          <a:p>
            <a:r>
              <a:rPr lang="de-CH" dirty="0"/>
              <a:t>Seite </a:t>
            </a:r>
          </a:p>
        </p:txBody>
      </p:sp>
      <p:sp>
        <p:nvSpPr>
          <p:cNvPr id="6" name="Foliennummernplatzhalter 5"/>
          <p:cNvSpPr>
            <a:spLocks noGrp="1"/>
          </p:cNvSpPr>
          <p:nvPr>
            <p:ph type="sldNum" sz="quarter" idx="12"/>
          </p:nvPr>
        </p:nvSpPr>
        <p:spPr/>
        <p:txBody>
          <a:bodyPr/>
          <a:lstStyle/>
          <a:p>
            <a:fld id="{C3E518B0-F3CD-484E-A8FC-FCC9BCA9298E}" type="slidenum">
              <a:rPr lang="de-CH" smtClean="0"/>
              <a:pPr/>
              <a:t>‹Nr.›</a:t>
            </a:fld>
            <a:endParaRPr lang="de-CH"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bg>
      <p:bgRef idx="1001">
        <a:schemeClr val="bg2"/>
      </p:bgRef>
    </p:bg>
    <p:spTree>
      <p:nvGrpSpPr>
        <p:cNvPr id="1" name=""/>
        <p:cNvGrpSpPr/>
        <p:nvPr/>
      </p:nvGrpSpPr>
      <p:grpSpPr>
        <a:xfrm>
          <a:off x="0" y="0"/>
          <a:ext cx="0" cy="0"/>
          <a:chOff x="0" y="0"/>
          <a:chExt cx="0" cy="0"/>
        </a:xfrm>
      </p:grpSpPr>
      <p:sp>
        <p:nvSpPr>
          <p:cNvPr id="7" name="Rechteck 6"/>
          <p:cNvSpPr>
            <a:spLocks noChangeArrowheads="1"/>
          </p:cNvSpPr>
          <p:nvPr/>
        </p:nvSpPr>
        <p:spPr bwMode="white">
          <a:xfrm>
            <a:off x="0" y="8940800"/>
            <a:ext cx="6858000" cy="203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hteck 7"/>
          <p:cNvSpPr>
            <a:spLocks noChangeArrowheads="1"/>
          </p:cNvSpPr>
          <p:nvPr/>
        </p:nvSpPr>
        <p:spPr bwMode="white">
          <a:xfrm>
            <a:off x="5257800" y="0"/>
            <a:ext cx="16002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hteck 8"/>
          <p:cNvSpPr>
            <a:spLocks noChangeArrowheads="1"/>
          </p:cNvSpPr>
          <p:nvPr/>
        </p:nvSpPr>
        <p:spPr bwMode="white">
          <a:xfrm>
            <a:off x="0" y="0"/>
            <a:ext cx="6858000" cy="207264"/>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hteck 9"/>
          <p:cNvSpPr>
            <a:spLocks noChangeArrowheads="1"/>
          </p:cNvSpPr>
          <p:nvPr/>
        </p:nvSpPr>
        <p:spPr bwMode="white">
          <a:xfrm>
            <a:off x="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hteck 10"/>
          <p:cNvSpPr>
            <a:spLocks noChangeArrowheads="1"/>
          </p:cNvSpPr>
          <p:nvPr/>
        </p:nvSpPr>
        <p:spPr bwMode="auto">
          <a:xfrm>
            <a:off x="109728" y="8522209"/>
            <a:ext cx="6624828" cy="412751"/>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hteck 11"/>
          <p:cNvSpPr>
            <a:spLocks noChangeArrowheads="1"/>
          </p:cNvSpPr>
          <p:nvPr/>
        </p:nvSpPr>
        <p:spPr bwMode="auto">
          <a:xfrm>
            <a:off x="114300" y="207264"/>
            <a:ext cx="6624828" cy="8729472"/>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Gerade Verbindung 12"/>
          <p:cNvSpPr>
            <a:spLocks noChangeShapeType="1"/>
          </p:cNvSpPr>
          <p:nvPr/>
        </p:nvSpPr>
        <p:spPr bwMode="auto">
          <a:xfrm rot="5400000">
            <a:off x="1194816" y="4370832"/>
            <a:ext cx="8327136"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Ellipse 13"/>
          <p:cNvSpPr/>
          <p:nvPr/>
        </p:nvSpPr>
        <p:spPr>
          <a:xfrm>
            <a:off x="5129784" y="3901017"/>
            <a:ext cx="457200"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Ellipse 14"/>
          <p:cNvSpPr/>
          <p:nvPr/>
        </p:nvSpPr>
        <p:spPr>
          <a:xfrm>
            <a:off x="5200650" y="4027001"/>
            <a:ext cx="315468" cy="56083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Foliennummernplatzhalter 5"/>
          <p:cNvSpPr>
            <a:spLocks noGrp="1"/>
          </p:cNvSpPr>
          <p:nvPr>
            <p:ph type="sldNum" sz="quarter" idx="12"/>
          </p:nvPr>
        </p:nvSpPr>
        <p:spPr>
          <a:xfrm>
            <a:off x="5186934" y="4013202"/>
            <a:ext cx="342900" cy="588433"/>
          </a:xfrm>
        </p:spPr>
        <p:txBody>
          <a:bodyPr/>
          <a:lstStyle/>
          <a:p>
            <a:fld id="{C3E518B0-F3CD-484E-A8FC-FCC9BCA9298E}" type="slidenum">
              <a:rPr lang="de-CH" smtClean="0"/>
              <a:pPr/>
              <a:t>‹Nr.›</a:t>
            </a:fld>
            <a:endParaRPr lang="de-CH" dirty="0"/>
          </a:p>
        </p:txBody>
      </p:sp>
      <p:sp>
        <p:nvSpPr>
          <p:cNvPr id="3" name="Vertikaler Textplatzhalter 2"/>
          <p:cNvSpPr>
            <a:spLocks noGrp="1"/>
          </p:cNvSpPr>
          <p:nvPr>
            <p:ph type="body" orient="vert" idx="1"/>
          </p:nvPr>
        </p:nvSpPr>
        <p:spPr>
          <a:xfrm>
            <a:off x="228600" y="406400"/>
            <a:ext cx="4914900" cy="7761821"/>
          </a:xfrm>
        </p:spPr>
        <p:txBody>
          <a:bodyPr vert="eaVer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94F6FD46-6D65-4131-9C27-38655EAEB702}" type="datetime1">
              <a:rPr lang="de-CH" smtClean="0"/>
              <a:pPr/>
              <a:t>30.07.2023</a:t>
            </a:fld>
            <a:endParaRPr lang="de-CH" dirty="0"/>
          </a:p>
        </p:txBody>
      </p:sp>
      <p:sp>
        <p:nvSpPr>
          <p:cNvPr id="5" name="Fußzeilenplatzhalter 4"/>
          <p:cNvSpPr>
            <a:spLocks noGrp="1"/>
          </p:cNvSpPr>
          <p:nvPr>
            <p:ph type="ftr" sz="quarter" idx="11"/>
          </p:nvPr>
        </p:nvSpPr>
        <p:spPr/>
        <p:txBody>
          <a:bodyPr/>
          <a:lstStyle/>
          <a:p>
            <a:r>
              <a:rPr lang="de-CH" dirty="0"/>
              <a:t>Seite </a:t>
            </a:r>
          </a:p>
        </p:txBody>
      </p:sp>
      <p:sp>
        <p:nvSpPr>
          <p:cNvPr id="2" name="Vertikaler Titel 1"/>
          <p:cNvSpPr>
            <a:spLocks noGrp="1"/>
          </p:cNvSpPr>
          <p:nvPr>
            <p:ph type="title" orient="vert"/>
          </p:nvPr>
        </p:nvSpPr>
        <p:spPr>
          <a:xfrm>
            <a:off x="5543550" y="406402"/>
            <a:ext cx="1085850" cy="7802033"/>
          </a:xfrm>
        </p:spPr>
        <p:txBody>
          <a:bodyPr vert="eaVert"/>
          <a:lstStyle/>
          <a:p>
            <a:r>
              <a:rPr kumimoji="0" lang="de-DE"/>
              <a:t>Titelmasterformat durch Klicken bearbeiten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3">
                    <a:shade val="75000"/>
                  </a:schemeClr>
                </a:solidFill>
              </a:defRPr>
            </a:lvl1pPr>
          </a:lstStyle>
          <a:p>
            <a:r>
              <a:rPr kumimoji="0" lang="de-DE"/>
              <a:t>Titelmasterformat durch Klicken bearbeiten</a:t>
            </a:r>
            <a:endParaRPr kumimoji="0" lang="en-US"/>
          </a:p>
        </p:txBody>
      </p:sp>
      <p:sp>
        <p:nvSpPr>
          <p:cNvPr id="4" name="Datumsplatzhalter 3"/>
          <p:cNvSpPr>
            <a:spLocks noGrp="1"/>
          </p:cNvSpPr>
          <p:nvPr>
            <p:ph type="dt" sz="half" idx="10"/>
          </p:nvPr>
        </p:nvSpPr>
        <p:spPr/>
        <p:txBody>
          <a:bodyPr/>
          <a:lstStyle/>
          <a:p>
            <a:fld id="{7818DB12-817A-43A9-AC68-304C1849D173}" type="datetime1">
              <a:rPr lang="de-CH" smtClean="0"/>
              <a:pPr/>
              <a:t>30.07.2023</a:t>
            </a:fld>
            <a:endParaRPr lang="de-CH" dirty="0"/>
          </a:p>
        </p:txBody>
      </p:sp>
      <p:sp>
        <p:nvSpPr>
          <p:cNvPr id="5" name="Fußzeilenplatzhalter 4"/>
          <p:cNvSpPr>
            <a:spLocks noGrp="1"/>
          </p:cNvSpPr>
          <p:nvPr>
            <p:ph type="ftr" sz="quarter" idx="11"/>
          </p:nvPr>
        </p:nvSpPr>
        <p:spPr/>
        <p:txBody>
          <a:bodyPr/>
          <a:lstStyle/>
          <a:p>
            <a:r>
              <a:rPr lang="de-CH" dirty="0"/>
              <a:t>Seite </a:t>
            </a:r>
          </a:p>
        </p:txBody>
      </p:sp>
      <p:sp>
        <p:nvSpPr>
          <p:cNvPr id="6" name="Foliennummernplatzhalter 5"/>
          <p:cNvSpPr>
            <a:spLocks noGrp="1"/>
          </p:cNvSpPr>
          <p:nvPr>
            <p:ph type="sldNum" sz="quarter" idx="12"/>
          </p:nvPr>
        </p:nvSpPr>
        <p:spPr>
          <a:xfrm>
            <a:off x="3271266" y="1368497"/>
            <a:ext cx="342900" cy="588433"/>
          </a:xfrm>
        </p:spPr>
        <p:txBody>
          <a:bodyPr/>
          <a:lstStyle/>
          <a:p>
            <a:fld id="{C3E518B0-F3CD-484E-A8FC-FCC9BCA9298E}" type="slidenum">
              <a:rPr lang="de-CH" smtClean="0"/>
              <a:pPr/>
              <a:t>‹Nr.›</a:t>
            </a:fld>
            <a:endParaRPr lang="de-CH" dirty="0"/>
          </a:p>
        </p:txBody>
      </p:sp>
      <p:sp>
        <p:nvSpPr>
          <p:cNvPr id="8" name="Inhaltsplatzhalter 7"/>
          <p:cNvSpPr>
            <a:spLocks noGrp="1"/>
          </p:cNvSpPr>
          <p:nvPr>
            <p:ph sz="quarter" idx="1"/>
          </p:nvPr>
        </p:nvSpPr>
        <p:spPr>
          <a:xfrm>
            <a:off x="226314" y="2036064"/>
            <a:ext cx="6377940" cy="6096000"/>
          </a:xfrm>
        </p:spPr>
        <p:txBody>
          <a:body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bg>
      <p:bgRef idx="1001">
        <a:schemeClr val="bg1"/>
      </p:bgRef>
    </p:bg>
    <p:spTree>
      <p:nvGrpSpPr>
        <p:cNvPr id="1" name=""/>
        <p:cNvGrpSpPr/>
        <p:nvPr/>
      </p:nvGrpSpPr>
      <p:grpSpPr>
        <a:xfrm>
          <a:off x="0" y="0"/>
          <a:ext cx="0" cy="0"/>
          <a:chOff x="0" y="0"/>
          <a:chExt cx="0" cy="0"/>
        </a:xfrm>
      </p:grpSpPr>
      <p:sp>
        <p:nvSpPr>
          <p:cNvPr id="17" name="Rechteck 16"/>
          <p:cNvSpPr>
            <a:spLocks noChangeArrowheads="1"/>
          </p:cNvSpPr>
          <p:nvPr/>
        </p:nvSpPr>
        <p:spPr bwMode="white">
          <a:xfrm>
            <a:off x="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hteck 14"/>
          <p:cNvSpPr>
            <a:spLocks noChangeArrowheads="1"/>
          </p:cNvSpPr>
          <p:nvPr/>
        </p:nvSpPr>
        <p:spPr bwMode="white">
          <a:xfrm>
            <a:off x="0" y="8940800"/>
            <a:ext cx="6858000" cy="203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hteck 15"/>
          <p:cNvSpPr>
            <a:spLocks noChangeArrowheads="1"/>
          </p:cNvSpPr>
          <p:nvPr/>
        </p:nvSpPr>
        <p:spPr bwMode="white">
          <a:xfrm>
            <a:off x="0" y="0"/>
            <a:ext cx="6858000" cy="203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hteck 17"/>
          <p:cNvSpPr>
            <a:spLocks noChangeArrowheads="1"/>
          </p:cNvSpPr>
          <p:nvPr/>
        </p:nvSpPr>
        <p:spPr bwMode="white">
          <a:xfrm>
            <a:off x="6743700" y="2540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hteck 18"/>
          <p:cNvSpPr>
            <a:spLocks noChangeArrowheads="1"/>
          </p:cNvSpPr>
          <p:nvPr/>
        </p:nvSpPr>
        <p:spPr bwMode="white">
          <a:xfrm>
            <a:off x="114300" y="3048000"/>
            <a:ext cx="6624828" cy="406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hteck 11"/>
          <p:cNvSpPr>
            <a:spLocks noChangeArrowheads="1"/>
          </p:cNvSpPr>
          <p:nvPr/>
        </p:nvSpPr>
        <p:spPr bwMode="auto">
          <a:xfrm>
            <a:off x="116586" y="189803"/>
            <a:ext cx="6624828" cy="2852928"/>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platzhalter 2"/>
          <p:cNvSpPr>
            <a:spLocks noGrp="1"/>
          </p:cNvSpPr>
          <p:nvPr>
            <p:ph type="body" idx="1"/>
          </p:nvPr>
        </p:nvSpPr>
        <p:spPr>
          <a:xfrm>
            <a:off x="1026319" y="3657601"/>
            <a:ext cx="4860131" cy="2230967"/>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a:t>Textmasterformate durch Klicken bearbeiten</a:t>
            </a:r>
          </a:p>
        </p:txBody>
      </p:sp>
      <p:sp>
        <p:nvSpPr>
          <p:cNvPr id="13" name="Rechteck 12"/>
          <p:cNvSpPr>
            <a:spLocks noChangeArrowheads="1"/>
          </p:cNvSpPr>
          <p:nvPr/>
        </p:nvSpPr>
        <p:spPr bwMode="auto">
          <a:xfrm>
            <a:off x="109728" y="8522209"/>
            <a:ext cx="6624828" cy="412751"/>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hteck 13"/>
          <p:cNvSpPr>
            <a:spLocks noChangeArrowheads="1"/>
          </p:cNvSpPr>
          <p:nvPr/>
        </p:nvSpPr>
        <p:spPr bwMode="auto">
          <a:xfrm>
            <a:off x="114300" y="203200"/>
            <a:ext cx="6624828" cy="8729472"/>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ußzeilenplatzhalter 4"/>
          <p:cNvSpPr>
            <a:spLocks noGrp="1"/>
          </p:cNvSpPr>
          <p:nvPr>
            <p:ph type="ftr" sz="quarter" idx="11"/>
          </p:nvPr>
        </p:nvSpPr>
        <p:spPr/>
        <p:txBody>
          <a:bodyPr/>
          <a:lstStyle/>
          <a:p>
            <a:r>
              <a:rPr lang="de-CH" dirty="0"/>
              <a:t>Seite </a:t>
            </a:r>
          </a:p>
        </p:txBody>
      </p:sp>
      <p:sp>
        <p:nvSpPr>
          <p:cNvPr id="4" name="Datumsplatzhalter 3"/>
          <p:cNvSpPr>
            <a:spLocks noGrp="1"/>
          </p:cNvSpPr>
          <p:nvPr>
            <p:ph type="dt" sz="half" idx="10"/>
          </p:nvPr>
        </p:nvSpPr>
        <p:spPr/>
        <p:txBody>
          <a:bodyPr/>
          <a:lstStyle/>
          <a:p>
            <a:fld id="{4774CE78-6E3D-418C-9084-8EC183F4BEEE}" type="datetime1">
              <a:rPr lang="de-CH" smtClean="0"/>
              <a:pPr/>
              <a:t>30.07.2023</a:t>
            </a:fld>
            <a:endParaRPr lang="de-CH" dirty="0"/>
          </a:p>
        </p:txBody>
      </p:sp>
      <p:sp>
        <p:nvSpPr>
          <p:cNvPr id="8" name="Gerade Verbindung 7"/>
          <p:cNvSpPr>
            <a:spLocks noChangeShapeType="1"/>
          </p:cNvSpPr>
          <p:nvPr/>
        </p:nvSpPr>
        <p:spPr bwMode="auto">
          <a:xfrm>
            <a:off x="114300" y="3251200"/>
            <a:ext cx="662482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Ellipse 9"/>
          <p:cNvSpPr/>
          <p:nvPr/>
        </p:nvSpPr>
        <p:spPr>
          <a:xfrm>
            <a:off x="3200400" y="2820416"/>
            <a:ext cx="457200"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Ellipse 10"/>
          <p:cNvSpPr/>
          <p:nvPr/>
        </p:nvSpPr>
        <p:spPr>
          <a:xfrm>
            <a:off x="3271266" y="2946400"/>
            <a:ext cx="315468" cy="56083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Foliennummernplatzhalter 5"/>
          <p:cNvSpPr>
            <a:spLocks noGrp="1"/>
          </p:cNvSpPr>
          <p:nvPr>
            <p:ph type="sldNum" sz="quarter" idx="12"/>
          </p:nvPr>
        </p:nvSpPr>
        <p:spPr>
          <a:xfrm>
            <a:off x="3257550" y="2932601"/>
            <a:ext cx="342900" cy="588433"/>
          </a:xfrm>
        </p:spPr>
        <p:txBody>
          <a:bodyPr/>
          <a:lstStyle>
            <a:lvl1pPr>
              <a:defRPr>
                <a:solidFill>
                  <a:schemeClr val="accent3">
                    <a:shade val="75000"/>
                  </a:schemeClr>
                </a:solidFill>
              </a:defRPr>
            </a:lvl1pPr>
          </a:lstStyle>
          <a:p>
            <a:fld id="{C3E518B0-F3CD-484E-A8FC-FCC9BCA9298E}" type="slidenum">
              <a:rPr lang="de-CH" smtClean="0"/>
              <a:pPr/>
              <a:t>‹Nr.›</a:t>
            </a:fld>
            <a:endParaRPr lang="de-CH" dirty="0"/>
          </a:p>
        </p:txBody>
      </p:sp>
      <p:sp>
        <p:nvSpPr>
          <p:cNvPr id="2" name="Titel 1"/>
          <p:cNvSpPr>
            <a:spLocks noGrp="1"/>
          </p:cNvSpPr>
          <p:nvPr>
            <p:ph type="title"/>
          </p:nvPr>
        </p:nvSpPr>
        <p:spPr>
          <a:xfrm>
            <a:off x="541735" y="711200"/>
            <a:ext cx="5829300" cy="2032000"/>
          </a:xfrm>
        </p:spPr>
        <p:txBody>
          <a:bodyPr anchor="b"/>
          <a:lstStyle>
            <a:lvl1pPr algn="ctr">
              <a:buNone/>
              <a:defRPr sz="4200" b="0" cap="none" baseline="0">
                <a:solidFill>
                  <a:srgbClr val="FFFFFF"/>
                </a:solidFill>
              </a:defRPr>
            </a:lvl1pPr>
          </a:lstStyle>
          <a:p>
            <a:r>
              <a:rPr kumimoji="0" lang="de-DE"/>
              <a:t>Titelmasterformat durch Klicken bearbeiten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226314" y="304800"/>
            <a:ext cx="6400800" cy="1011936"/>
          </a:xfrm>
        </p:spPr>
        <p:txBody>
          <a:bodyPr/>
          <a:lstStyle/>
          <a:p>
            <a:r>
              <a:rPr kumimoji="0" lang="de-DE"/>
              <a:t>Titelmasterformat durch Klicken bearbeiten</a:t>
            </a:r>
            <a:endParaRPr kumimoji="0" lang="en-US"/>
          </a:p>
        </p:txBody>
      </p:sp>
      <p:sp>
        <p:nvSpPr>
          <p:cNvPr id="5" name="Datumsplatzhalter 4"/>
          <p:cNvSpPr>
            <a:spLocks noGrp="1"/>
          </p:cNvSpPr>
          <p:nvPr>
            <p:ph type="dt" sz="half" idx="10"/>
          </p:nvPr>
        </p:nvSpPr>
        <p:spPr>
          <a:xfrm>
            <a:off x="4343400" y="8546592"/>
            <a:ext cx="2283714" cy="487680"/>
          </a:xfrm>
        </p:spPr>
        <p:txBody>
          <a:bodyPr/>
          <a:lstStyle/>
          <a:p>
            <a:fld id="{2118D941-653C-409D-AB3C-A50B0FDE8AC5}" type="datetime1">
              <a:rPr lang="de-CH" smtClean="0"/>
              <a:pPr/>
              <a:t>30.07.2023</a:t>
            </a:fld>
            <a:endParaRPr lang="de-CH" dirty="0"/>
          </a:p>
        </p:txBody>
      </p:sp>
      <p:sp>
        <p:nvSpPr>
          <p:cNvPr id="6" name="Fußzeilenplatzhalter 5"/>
          <p:cNvSpPr>
            <a:spLocks noGrp="1"/>
          </p:cNvSpPr>
          <p:nvPr>
            <p:ph type="ftr" sz="quarter" idx="11"/>
          </p:nvPr>
        </p:nvSpPr>
        <p:spPr/>
        <p:txBody>
          <a:bodyPr/>
          <a:lstStyle/>
          <a:p>
            <a:r>
              <a:rPr lang="de-CH" dirty="0"/>
              <a:t>Seite </a:t>
            </a:r>
          </a:p>
        </p:txBody>
      </p:sp>
      <p:sp>
        <p:nvSpPr>
          <p:cNvPr id="7" name="Foliennummernplatzhalter 6"/>
          <p:cNvSpPr>
            <a:spLocks noGrp="1"/>
          </p:cNvSpPr>
          <p:nvPr>
            <p:ph type="sldNum" sz="quarter" idx="12"/>
          </p:nvPr>
        </p:nvSpPr>
        <p:spPr/>
        <p:txBody>
          <a:bodyPr/>
          <a:lstStyle/>
          <a:p>
            <a:fld id="{C3E518B0-F3CD-484E-A8FC-FCC9BCA9298E}" type="slidenum">
              <a:rPr lang="de-CH" smtClean="0"/>
              <a:pPr/>
              <a:t>‹Nr.›</a:t>
            </a:fld>
            <a:endParaRPr lang="de-CH" dirty="0"/>
          </a:p>
        </p:txBody>
      </p:sp>
      <p:sp>
        <p:nvSpPr>
          <p:cNvPr id="8" name="Gerade Verbindung 7"/>
          <p:cNvSpPr>
            <a:spLocks noChangeShapeType="1"/>
          </p:cNvSpPr>
          <p:nvPr/>
        </p:nvSpPr>
        <p:spPr bwMode="auto">
          <a:xfrm flipV="1">
            <a:off x="3422310" y="2100870"/>
            <a:ext cx="6691" cy="6426076"/>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Inhaltsplatzhalter 9"/>
          <p:cNvSpPr>
            <a:spLocks noGrp="1"/>
          </p:cNvSpPr>
          <p:nvPr>
            <p:ph sz="half" idx="1"/>
          </p:nvPr>
        </p:nvSpPr>
        <p:spPr>
          <a:xfrm>
            <a:off x="226314" y="1828800"/>
            <a:ext cx="3028950" cy="6242304"/>
          </a:xfrm>
        </p:spPr>
        <p:txBody>
          <a:bodyPr/>
          <a:lstStyle>
            <a:lvl1pPr>
              <a:defRPr sz="2500"/>
            </a:lvl1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12" name="Inhaltsplatzhalter 11"/>
          <p:cNvSpPr>
            <a:spLocks noGrp="1"/>
          </p:cNvSpPr>
          <p:nvPr>
            <p:ph sz="half" idx="2"/>
          </p:nvPr>
        </p:nvSpPr>
        <p:spPr>
          <a:xfrm>
            <a:off x="3600450" y="1828800"/>
            <a:ext cx="3028950" cy="6242304"/>
          </a:xfrm>
        </p:spPr>
        <p:txBody>
          <a:bodyPr/>
          <a:lstStyle>
            <a:lvl1pPr>
              <a:defRPr sz="2500"/>
            </a:lvl1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bg>
      <p:bgRef idx="1001">
        <a:schemeClr val="bg2"/>
      </p:bgRef>
    </p:bg>
    <p:spTree>
      <p:nvGrpSpPr>
        <p:cNvPr id="1" name=""/>
        <p:cNvGrpSpPr/>
        <p:nvPr/>
      </p:nvGrpSpPr>
      <p:grpSpPr>
        <a:xfrm>
          <a:off x="0" y="0"/>
          <a:ext cx="0" cy="0"/>
          <a:chOff x="0" y="0"/>
          <a:chExt cx="0" cy="0"/>
        </a:xfrm>
      </p:grpSpPr>
      <p:sp>
        <p:nvSpPr>
          <p:cNvPr id="10" name="Gerade Verbindung 9"/>
          <p:cNvSpPr>
            <a:spLocks noChangeShapeType="1"/>
          </p:cNvSpPr>
          <p:nvPr/>
        </p:nvSpPr>
        <p:spPr bwMode="auto">
          <a:xfrm flipV="1">
            <a:off x="3429000" y="2933700"/>
            <a:ext cx="0" cy="5583936"/>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hteck 19"/>
          <p:cNvSpPr>
            <a:spLocks noChangeArrowheads="1"/>
          </p:cNvSpPr>
          <p:nvPr/>
        </p:nvSpPr>
        <p:spPr bwMode="white">
          <a:xfrm>
            <a:off x="0" y="0"/>
            <a:ext cx="6858000" cy="1930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hteck 18"/>
          <p:cNvSpPr>
            <a:spLocks noChangeArrowheads="1"/>
          </p:cNvSpPr>
          <p:nvPr/>
        </p:nvSpPr>
        <p:spPr bwMode="white">
          <a:xfrm>
            <a:off x="0" y="8940800"/>
            <a:ext cx="6858000" cy="203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hteck 20"/>
          <p:cNvSpPr>
            <a:spLocks noChangeArrowheads="1"/>
          </p:cNvSpPr>
          <p:nvPr/>
        </p:nvSpPr>
        <p:spPr bwMode="white">
          <a:xfrm>
            <a:off x="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hteck 21"/>
          <p:cNvSpPr>
            <a:spLocks noChangeArrowheads="1"/>
          </p:cNvSpPr>
          <p:nvPr/>
        </p:nvSpPr>
        <p:spPr bwMode="white">
          <a:xfrm>
            <a:off x="674370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hteck 10"/>
          <p:cNvSpPr/>
          <p:nvPr/>
        </p:nvSpPr>
        <p:spPr>
          <a:xfrm>
            <a:off x="114300" y="1828800"/>
            <a:ext cx="6624828" cy="1219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hteck 12"/>
          <p:cNvSpPr>
            <a:spLocks noChangeArrowheads="1"/>
          </p:cNvSpPr>
          <p:nvPr/>
        </p:nvSpPr>
        <p:spPr bwMode="auto">
          <a:xfrm>
            <a:off x="109442" y="8522208"/>
            <a:ext cx="6624828" cy="414528"/>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platzhalter 2"/>
          <p:cNvSpPr>
            <a:spLocks noGrp="1"/>
          </p:cNvSpPr>
          <p:nvPr>
            <p:ph type="body" idx="1"/>
          </p:nvPr>
        </p:nvSpPr>
        <p:spPr>
          <a:xfrm>
            <a:off x="226314" y="2032000"/>
            <a:ext cx="3030141" cy="977299"/>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Textmasterformate durch Klicken bearbeiten</a:t>
            </a:r>
          </a:p>
        </p:txBody>
      </p:sp>
      <p:sp>
        <p:nvSpPr>
          <p:cNvPr id="4" name="Textplatzhalter 3"/>
          <p:cNvSpPr>
            <a:spLocks noGrp="1"/>
          </p:cNvSpPr>
          <p:nvPr>
            <p:ph type="body" sz="half" idx="3"/>
          </p:nvPr>
        </p:nvSpPr>
        <p:spPr>
          <a:xfrm>
            <a:off x="3593498" y="2032000"/>
            <a:ext cx="3031331" cy="97536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Textmasterformate durch Klicken bearbeiten</a:t>
            </a:r>
          </a:p>
        </p:txBody>
      </p:sp>
      <p:sp>
        <p:nvSpPr>
          <p:cNvPr id="7" name="Datumsplatzhalter 6"/>
          <p:cNvSpPr>
            <a:spLocks noGrp="1"/>
          </p:cNvSpPr>
          <p:nvPr>
            <p:ph type="dt" sz="half" idx="10"/>
          </p:nvPr>
        </p:nvSpPr>
        <p:spPr/>
        <p:txBody>
          <a:bodyPr/>
          <a:lstStyle/>
          <a:p>
            <a:fld id="{03C0F60B-EEAE-49B5-93DB-2401F24E69BB}" type="datetime1">
              <a:rPr lang="de-CH" smtClean="0"/>
              <a:pPr/>
              <a:t>30.07.2023</a:t>
            </a:fld>
            <a:endParaRPr lang="de-CH" dirty="0"/>
          </a:p>
        </p:txBody>
      </p:sp>
      <p:sp>
        <p:nvSpPr>
          <p:cNvPr id="8" name="Fußzeilenplatzhalter 7"/>
          <p:cNvSpPr>
            <a:spLocks noGrp="1"/>
          </p:cNvSpPr>
          <p:nvPr>
            <p:ph type="ftr" sz="quarter" idx="11"/>
          </p:nvPr>
        </p:nvSpPr>
        <p:spPr>
          <a:xfrm>
            <a:off x="228600" y="8546592"/>
            <a:ext cx="2686050" cy="487680"/>
          </a:xfrm>
        </p:spPr>
        <p:txBody>
          <a:bodyPr/>
          <a:lstStyle/>
          <a:p>
            <a:r>
              <a:rPr lang="de-CH" dirty="0"/>
              <a:t>Seite </a:t>
            </a:r>
          </a:p>
        </p:txBody>
      </p:sp>
      <p:sp>
        <p:nvSpPr>
          <p:cNvPr id="15" name="Gerade Verbindung 14"/>
          <p:cNvSpPr>
            <a:spLocks noChangeShapeType="1"/>
          </p:cNvSpPr>
          <p:nvPr/>
        </p:nvSpPr>
        <p:spPr bwMode="auto">
          <a:xfrm>
            <a:off x="114300" y="1706880"/>
            <a:ext cx="662482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hteck 17"/>
          <p:cNvSpPr>
            <a:spLocks noChangeArrowheads="1"/>
          </p:cNvSpPr>
          <p:nvPr/>
        </p:nvSpPr>
        <p:spPr bwMode="auto">
          <a:xfrm>
            <a:off x="114300" y="207264"/>
            <a:ext cx="6624828" cy="8729472"/>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Inhaltsplatzhalter 23"/>
          <p:cNvSpPr>
            <a:spLocks noGrp="1"/>
          </p:cNvSpPr>
          <p:nvPr>
            <p:ph sz="quarter" idx="2"/>
          </p:nvPr>
        </p:nvSpPr>
        <p:spPr>
          <a:xfrm>
            <a:off x="226314" y="3295178"/>
            <a:ext cx="3031236" cy="5091205"/>
          </a:xfrm>
        </p:spPr>
        <p:txBody>
          <a:body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26" name="Inhaltsplatzhalter 25"/>
          <p:cNvSpPr>
            <a:spLocks noGrp="1"/>
          </p:cNvSpPr>
          <p:nvPr>
            <p:ph sz="quarter" idx="4"/>
          </p:nvPr>
        </p:nvSpPr>
        <p:spPr>
          <a:xfrm>
            <a:off x="3600450" y="3295177"/>
            <a:ext cx="3028950" cy="5096256"/>
          </a:xfrm>
        </p:spPr>
        <p:txBody>
          <a:body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25" name="Ellipse 24"/>
          <p:cNvSpPr/>
          <p:nvPr/>
        </p:nvSpPr>
        <p:spPr>
          <a:xfrm>
            <a:off x="3200400" y="1274715"/>
            <a:ext cx="457200"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Ellipse 26"/>
          <p:cNvSpPr/>
          <p:nvPr/>
        </p:nvSpPr>
        <p:spPr>
          <a:xfrm>
            <a:off x="3271266" y="1400699"/>
            <a:ext cx="315468" cy="56083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Foliennummernplatzhalter 8"/>
          <p:cNvSpPr>
            <a:spLocks noGrp="1"/>
          </p:cNvSpPr>
          <p:nvPr>
            <p:ph type="sldNum" sz="quarter" idx="12"/>
          </p:nvPr>
        </p:nvSpPr>
        <p:spPr>
          <a:xfrm>
            <a:off x="3257550" y="1389889"/>
            <a:ext cx="342900" cy="588433"/>
          </a:xfrm>
        </p:spPr>
        <p:txBody>
          <a:bodyPr/>
          <a:lstStyle>
            <a:lvl1pPr algn="ctr">
              <a:defRPr/>
            </a:lvl1pPr>
          </a:lstStyle>
          <a:p>
            <a:fld id="{C3E518B0-F3CD-484E-A8FC-FCC9BCA9298E}" type="slidenum">
              <a:rPr lang="de-CH" smtClean="0"/>
              <a:pPr/>
              <a:t>‹Nr.›</a:t>
            </a:fld>
            <a:endParaRPr lang="de-CH" dirty="0"/>
          </a:p>
        </p:txBody>
      </p:sp>
      <p:sp>
        <p:nvSpPr>
          <p:cNvPr id="23" name="Titel 22"/>
          <p:cNvSpPr>
            <a:spLocks noGrp="1"/>
          </p:cNvSpPr>
          <p:nvPr>
            <p:ph type="title"/>
          </p:nvPr>
        </p:nvSpPr>
        <p:spPr/>
        <p:txBody>
          <a:bodyPr rtlCol="0" anchor="b" anchorCtr="0"/>
          <a:lstStyle/>
          <a:p>
            <a:r>
              <a:rPr kumimoji="0" lang="de-DE"/>
              <a:t>Titelmasterformat durch Klicken bearbeiten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Datumsplatzhalter 2"/>
          <p:cNvSpPr>
            <a:spLocks noGrp="1"/>
          </p:cNvSpPr>
          <p:nvPr>
            <p:ph type="dt" sz="half" idx="10"/>
          </p:nvPr>
        </p:nvSpPr>
        <p:spPr/>
        <p:txBody>
          <a:bodyPr/>
          <a:lstStyle/>
          <a:p>
            <a:fld id="{B9700C49-D25A-4F82-9898-28087EE2BD03}" type="datetime1">
              <a:rPr lang="de-CH" smtClean="0"/>
              <a:pPr/>
              <a:t>30.07.2023</a:t>
            </a:fld>
            <a:endParaRPr lang="de-CH" dirty="0"/>
          </a:p>
        </p:txBody>
      </p:sp>
      <p:sp>
        <p:nvSpPr>
          <p:cNvPr id="4" name="Fußzeilenplatzhalter 3"/>
          <p:cNvSpPr>
            <a:spLocks noGrp="1"/>
          </p:cNvSpPr>
          <p:nvPr>
            <p:ph type="ftr" sz="quarter" idx="11"/>
          </p:nvPr>
        </p:nvSpPr>
        <p:spPr/>
        <p:txBody>
          <a:bodyPr/>
          <a:lstStyle/>
          <a:p>
            <a:r>
              <a:rPr lang="de-CH" dirty="0"/>
              <a:t>Seite </a:t>
            </a:r>
          </a:p>
        </p:txBody>
      </p:sp>
      <p:sp>
        <p:nvSpPr>
          <p:cNvPr id="5" name="Foliennummernplatzhalter 4"/>
          <p:cNvSpPr>
            <a:spLocks noGrp="1"/>
          </p:cNvSpPr>
          <p:nvPr>
            <p:ph type="sldNum" sz="quarter" idx="12"/>
          </p:nvPr>
        </p:nvSpPr>
        <p:spPr>
          <a:xfrm>
            <a:off x="3257550" y="1381361"/>
            <a:ext cx="342900" cy="588433"/>
          </a:xfrm>
        </p:spPr>
        <p:txBody>
          <a:bodyPr/>
          <a:lstStyle/>
          <a:p>
            <a:fld id="{C3E518B0-F3CD-484E-A8FC-FCC9BCA9298E}" type="slidenum">
              <a:rPr lang="de-CH" smtClean="0"/>
              <a:pPr/>
              <a:t>‹Nr.›</a:t>
            </a:fld>
            <a:endParaRPr lang="de-CH"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7" name="Rechteck 6"/>
          <p:cNvSpPr>
            <a:spLocks noChangeArrowheads="1"/>
          </p:cNvSpPr>
          <p:nvPr/>
        </p:nvSpPr>
        <p:spPr bwMode="white">
          <a:xfrm>
            <a:off x="0" y="8940800"/>
            <a:ext cx="6858000" cy="203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hteck 7"/>
          <p:cNvSpPr>
            <a:spLocks noChangeArrowheads="1"/>
          </p:cNvSpPr>
          <p:nvPr/>
        </p:nvSpPr>
        <p:spPr bwMode="white">
          <a:xfrm>
            <a:off x="0" y="0"/>
            <a:ext cx="6858000" cy="207264"/>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hteck 9"/>
          <p:cNvSpPr>
            <a:spLocks noChangeArrowheads="1"/>
          </p:cNvSpPr>
          <p:nvPr/>
        </p:nvSpPr>
        <p:spPr bwMode="white">
          <a:xfrm>
            <a:off x="674370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hteck 8"/>
          <p:cNvSpPr>
            <a:spLocks noChangeArrowheads="1"/>
          </p:cNvSpPr>
          <p:nvPr/>
        </p:nvSpPr>
        <p:spPr bwMode="white">
          <a:xfrm>
            <a:off x="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hteck 4"/>
          <p:cNvSpPr>
            <a:spLocks noChangeArrowheads="1"/>
          </p:cNvSpPr>
          <p:nvPr/>
        </p:nvSpPr>
        <p:spPr bwMode="auto">
          <a:xfrm>
            <a:off x="109728" y="8522209"/>
            <a:ext cx="6624828" cy="412751"/>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hteck 5"/>
          <p:cNvSpPr>
            <a:spLocks noChangeArrowheads="1"/>
          </p:cNvSpPr>
          <p:nvPr/>
        </p:nvSpPr>
        <p:spPr bwMode="auto">
          <a:xfrm>
            <a:off x="114300" y="211328"/>
            <a:ext cx="6624828" cy="8729472"/>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umsplatzhalter 1"/>
          <p:cNvSpPr>
            <a:spLocks noGrp="1"/>
          </p:cNvSpPr>
          <p:nvPr>
            <p:ph type="dt" sz="half" idx="10"/>
          </p:nvPr>
        </p:nvSpPr>
        <p:spPr/>
        <p:txBody>
          <a:bodyPr/>
          <a:lstStyle/>
          <a:p>
            <a:fld id="{A670F9A0-60E6-42B9-9031-2AAFB907F691}" type="datetime1">
              <a:rPr lang="de-CH" smtClean="0"/>
              <a:pPr/>
              <a:t>30.07.2023</a:t>
            </a:fld>
            <a:endParaRPr lang="de-CH" dirty="0"/>
          </a:p>
        </p:txBody>
      </p:sp>
      <p:sp>
        <p:nvSpPr>
          <p:cNvPr id="3" name="Fußzeilenplatzhalter 2"/>
          <p:cNvSpPr>
            <a:spLocks noGrp="1"/>
          </p:cNvSpPr>
          <p:nvPr>
            <p:ph type="ftr" sz="quarter" idx="11"/>
          </p:nvPr>
        </p:nvSpPr>
        <p:spPr/>
        <p:txBody>
          <a:bodyPr/>
          <a:lstStyle/>
          <a:p>
            <a:r>
              <a:rPr lang="de-CH" dirty="0"/>
              <a:t>Seite </a:t>
            </a:r>
          </a:p>
        </p:txBody>
      </p:sp>
      <p:sp>
        <p:nvSpPr>
          <p:cNvPr id="4" name="Foliennummernplatzhalter 3"/>
          <p:cNvSpPr>
            <a:spLocks noGrp="1"/>
          </p:cNvSpPr>
          <p:nvPr>
            <p:ph type="sldNum" sz="quarter" idx="12"/>
          </p:nvPr>
        </p:nvSpPr>
        <p:spPr>
          <a:xfrm>
            <a:off x="3200400" y="8432800"/>
            <a:ext cx="457200" cy="588432"/>
          </a:xfrm>
        </p:spPr>
        <p:txBody>
          <a:bodyPr/>
          <a:lstStyle>
            <a:lvl1pPr>
              <a:defRPr>
                <a:solidFill>
                  <a:srgbClr val="FFFFFF"/>
                </a:solidFill>
              </a:defRPr>
            </a:lvl1pPr>
          </a:lstStyle>
          <a:p>
            <a:fld id="{C3E518B0-F3CD-484E-A8FC-FCC9BCA9298E}" type="slidenum">
              <a:rPr lang="de-CH" smtClean="0"/>
              <a:pPr/>
              <a:t>‹Nr.›</a:t>
            </a:fld>
            <a:endParaRPr lang="de-CH"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bg>
      <p:bgRef idx="1001">
        <a:schemeClr val="bg1"/>
      </p:bgRef>
    </p:bg>
    <p:spTree>
      <p:nvGrpSpPr>
        <p:cNvPr id="1" name=""/>
        <p:cNvGrpSpPr/>
        <p:nvPr/>
      </p:nvGrpSpPr>
      <p:grpSpPr>
        <a:xfrm>
          <a:off x="0" y="0"/>
          <a:ext cx="0" cy="0"/>
          <a:chOff x="0" y="0"/>
          <a:chExt cx="0" cy="0"/>
        </a:xfrm>
      </p:grpSpPr>
      <p:sp>
        <p:nvSpPr>
          <p:cNvPr id="19" name="Rechteck 18"/>
          <p:cNvSpPr>
            <a:spLocks noChangeArrowheads="1"/>
          </p:cNvSpPr>
          <p:nvPr/>
        </p:nvSpPr>
        <p:spPr bwMode="auto">
          <a:xfrm>
            <a:off x="114300" y="203200"/>
            <a:ext cx="6624828" cy="4064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hteck 14"/>
          <p:cNvSpPr>
            <a:spLocks noChangeArrowheads="1"/>
          </p:cNvSpPr>
          <p:nvPr/>
        </p:nvSpPr>
        <p:spPr bwMode="white">
          <a:xfrm>
            <a:off x="0" y="8940800"/>
            <a:ext cx="6858000" cy="203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hteck 17"/>
          <p:cNvSpPr>
            <a:spLocks noChangeArrowheads="1"/>
          </p:cNvSpPr>
          <p:nvPr/>
        </p:nvSpPr>
        <p:spPr bwMode="white">
          <a:xfrm>
            <a:off x="674370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hteck 15"/>
          <p:cNvSpPr>
            <a:spLocks noChangeArrowheads="1"/>
          </p:cNvSpPr>
          <p:nvPr/>
        </p:nvSpPr>
        <p:spPr bwMode="white">
          <a:xfrm>
            <a:off x="0" y="0"/>
            <a:ext cx="6858000" cy="15849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hteck 16"/>
          <p:cNvSpPr>
            <a:spLocks noChangeArrowheads="1"/>
          </p:cNvSpPr>
          <p:nvPr/>
        </p:nvSpPr>
        <p:spPr bwMode="white">
          <a:xfrm>
            <a:off x="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hteck 12"/>
          <p:cNvSpPr/>
          <p:nvPr/>
        </p:nvSpPr>
        <p:spPr>
          <a:xfrm>
            <a:off x="114300" y="812800"/>
            <a:ext cx="2057400" cy="7823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el 1"/>
          <p:cNvSpPr>
            <a:spLocks noGrp="1"/>
          </p:cNvSpPr>
          <p:nvPr>
            <p:ph type="title"/>
          </p:nvPr>
        </p:nvSpPr>
        <p:spPr>
          <a:xfrm>
            <a:off x="285750" y="1219200"/>
            <a:ext cx="1771650" cy="1320800"/>
          </a:xfrm>
        </p:spPr>
        <p:txBody>
          <a:bodyPr anchor="b">
            <a:noAutofit/>
          </a:bodyPr>
          <a:lstStyle>
            <a:lvl1pPr algn="l">
              <a:buNone/>
              <a:defRPr sz="2200" b="1">
                <a:solidFill>
                  <a:srgbClr val="FFFFFF"/>
                </a:solidFill>
              </a:defRPr>
            </a:lvl1pPr>
          </a:lstStyle>
          <a:p>
            <a:r>
              <a:rPr kumimoji="0" lang="de-DE"/>
              <a:t>Titelmasterformat durch Klicken bearbeiten</a:t>
            </a:r>
            <a:endParaRPr kumimoji="0" lang="en-US"/>
          </a:p>
        </p:txBody>
      </p:sp>
      <p:sp>
        <p:nvSpPr>
          <p:cNvPr id="3" name="Textplatzhalter 2"/>
          <p:cNvSpPr>
            <a:spLocks noGrp="1"/>
          </p:cNvSpPr>
          <p:nvPr>
            <p:ph type="body" idx="2"/>
          </p:nvPr>
        </p:nvSpPr>
        <p:spPr>
          <a:xfrm>
            <a:off x="285750" y="2641601"/>
            <a:ext cx="1771650" cy="5526617"/>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de-DE"/>
              <a:t>Textmasterformate durch Klicken bearbeiten</a:t>
            </a:r>
          </a:p>
        </p:txBody>
      </p:sp>
      <p:sp>
        <p:nvSpPr>
          <p:cNvPr id="8" name="Rechteck 7"/>
          <p:cNvSpPr>
            <a:spLocks noChangeArrowheads="1"/>
          </p:cNvSpPr>
          <p:nvPr/>
        </p:nvSpPr>
        <p:spPr bwMode="auto">
          <a:xfrm>
            <a:off x="114300" y="203200"/>
            <a:ext cx="6624828" cy="8729472"/>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Gerade Verbindung 8"/>
          <p:cNvSpPr>
            <a:spLocks noChangeShapeType="1"/>
          </p:cNvSpPr>
          <p:nvPr/>
        </p:nvSpPr>
        <p:spPr bwMode="auto">
          <a:xfrm>
            <a:off x="114300" y="711200"/>
            <a:ext cx="662482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Inhaltsplatzhalter 19"/>
          <p:cNvSpPr>
            <a:spLocks noGrp="1"/>
          </p:cNvSpPr>
          <p:nvPr>
            <p:ph sz="quarter" idx="1"/>
          </p:nvPr>
        </p:nvSpPr>
        <p:spPr>
          <a:xfrm>
            <a:off x="2343150" y="914400"/>
            <a:ext cx="4229100" cy="7213600"/>
          </a:xfrm>
        </p:spPr>
        <p:txBody>
          <a:body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10" name="Ellipse 9"/>
          <p:cNvSpPr/>
          <p:nvPr/>
        </p:nvSpPr>
        <p:spPr>
          <a:xfrm>
            <a:off x="971550" y="304800"/>
            <a:ext cx="457200"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Ellipse 10"/>
          <p:cNvSpPr/>
          <p:nvPr/>
        </p:nvSpPr>
        <p:spPr>
          <a:xfrm>
            <a:off x="1042416" y="430784"/>
            <a:ext cx="315468" cy="56083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Foliennummernplatzhalter 6"/>
          <p:cNvSpPr>
            <a:spLocks noGrp="1"/>
          </p:cNvSpPr>
          <p:nvPr>
            <p:ph type="sldNum" sz="quarter" idx="12"/>
          </p:nvPr>
        </p:nvSpPr>
        <p:spPr>
          <a:xfrm>
            <a:off x="1028700" y="416985"/>
            <a:ext cx="342900" cy="588433"/>
          </a:xfrm>
        </p:spPr>
        <p:txBody>
          <a:bodyPr/>
          <a:lstStyle>
            <a:lvl1pPr>
              <a:defRPr>
                <a:solidFill>
                  <a:schemeClr val="accent3">
                    <a:shade val="75000"/>
                  </a:schemeClr>
                </a:solidFill>
              </a:defRPr>
            </a:lvl1pPr>
          </a:lstStyle>
          <a:p>
            <a:fld id="{C3E518B0-F3CD-484E-A8FC-FCC9BCA9298E}" type="slidenum">
              <a:rPr lang="de-CH" smtClean="0"/>
              <a:pPr/>
              <a:t>‹Nr.›</a:t>
            </a:fld>
            <a:endParaRPr lang="de-CH" dirty="0"/>
          </a:p>
        </p:txBody>
      </p:sp>
      <p:sp>
        <p:nvSpPr>
          <p:cNvPr id="21" name="Rechteck 20"/>
          <p:cNvSpPr>
            <a:spLocks noChangeArrowheads="1"/>
          </p:cNvSpPr>
          <p:nvPr/>
        </p:nvSpPr>
        <p:spPr bwMode="auto">
          <a:xfrm>
            <a:off x="112014" y="8517847"/>
            <a:ext cx="6624828" cy="412751"/>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umsplatzhalter 4"/>
          <p:cNvSpPr>
            <a:spLocks noGrp="1"/>
          </p:cNvSpPr>
          <p:nvPr>
            <p:ph type="dt" sz="half" idx="10"/>
          </p:nvPr>
        </p:nvSpPr>
        <p:spPr/>
        <p:txBody>
          <a:bodyPr/>
          <a:lstStyle/>
          <a:p>
            <a:fld id="{E0AA65D1-89C6-4AB4-90C7-682A491B204A}" type="datetime1">
              <a:rPr lang="de-CH" smtClean="0"/>
              <a:pPr/>
              <a:t>30.07.2023</a:t>
            </a:fld>
            <a:endParaRPr lang="de-CH" dirty="0"/>
          </a:p>
        </p:txBody>
      </p:sp>
      <p:sp>
        <p:nvSpPr>
          <p:cNvPr id="6" name="Fußzeilenplatzhalter 5"/>
          <p:cNvSpPr>
            <a:spLocks noGrp="1"/>
          </p:cNvSpPr>
          <p:nvPr>
            <p:ph type="ftr" sz="quarter" idx="11"/>
          </p:nvPr>
        </p:nvSpPr>
        <p:spPr>
          <a:xfrm>
            <a:off x="226314" y="8547797"/>
            <a:ext cx="2537460" cy="487680"/>
          </a:xfrm>
        </p:spPr>
        <p:txBody>
          <a:bodyPr/>
          <a:lstStyle/>
          <a:p>
            <a:r>
              <a:rPr lang="de-CH" dirty="0"/>
              <a:t>Seite </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1" name="Gerade Verbindung 20"/>
          <p:cNvSpPr>
            <a:spLocks noChangeShapeType="1"/>
          </p:cNvSpPr>
          <p:nvPr/>
        </p:nvSpPr>
        <p:spPr bwMode="auto">
          <a:xfrm>
            <a:off x="114300" y="711200"/>
            <a:ext cx="662482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hteck 18"/>
          <p:cNvSpPr>
            <a:spLocks noChangeArrowheads="1"/>
          </p:cNvSpPr>
          <p:nvPr/>
        </p:nvSpPr>
        <p:spPr bwMode="white">
          <a:xfrm>
            <a:off x="0" y="8940800"/>
            <a:ext cx="6858000" cy="203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hteck 15"/>
          <p:cNvSpPr>
            <a:spLocks noChangeArrowheads="1"/>
          </p:cNvSpPr>
          <p:nvPr/>
        </p:nvSpPr>
        <p:spPr bwMode="white">
          <a:xfrm>
            <a:off x="674370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hteck 16"/>
          <p:cNvSpPr>
            <a:spLocks noChangeArrowheads="1"/>
          </p:cNvSpPr>
          <p:nvPr/>
        </p:nvSpPr>
        <p:spPr bwMode="white">
          <a:xfrm>
            <a:off x="0" y="0"/>
            <a:ext cx="6858000" cy="203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hteck 17"/>
          <p:cNvSpPr>
            <a:spLocks noChangeArrowheads="1"/>
          </p:cNvSpPr>
          <p:nvPr/>
        </p:nvSpPr>
        <p:spPr bwMode="white">
          <a:xfrm>
            <a:off x="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hteck 19"/>
          <p:cNvSpPr>
            <a:spLocks noChangeArrowheads="1"/>
          </p:cNvSpPr>
          <p:nvPr/>
        </p:nvSpPr>
        <p:spPr bwMode="auto">
          <a:xfrm>
            <a:off x="114300" y="203200"/>
            <a:ext cx="6624828" cy="40233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hteck 7"/>
          <p:cNvSpPr/>
          <p:nvPr/>
        </p:nvSpPr>
        <p:spPr>
          <a:xfrm>
            <a:off x="114300" y="812800"/>
            <a:ext cx="2057400" cy="7823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hteck 14"/>
          <p:cNvSpPr>
            <a:spLocks noChangeArrowheads="1"/>
          </p:cNvSpPr>
          <p:nvPr/>
        </p:nvSpPr>
        <p:spPr bwMode="auto">
          <a:xfrm>
            <a:off x="114300" y="207264"/>
            <a:ext cx="6624828" cy="8729472"/>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Ellipse 11"/>
          <p:cNvSpPr/>
          <p:nvPr/>
        </p:nvSpPr>
        <p:spPr>
          <a:xfrm>
            <a:off x="971550" y="304800"/>
            <a:ext cx="457200"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Ellipse 12"/>
          <p:cNvSpPr/>
          <p:nvPr/>
        </p:nvSpPr>
        <p:spPr>
          <a:xfrm>
            <a:off x="1042416" y="430784"/>
            <a:ext cx="315468" cy="56083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Foliennummernplatzhalter 6"/>
          <p:cNvSpPr>
            <a:spLocks noGrp="1"/>
          </p:cNvSpPr>
          <p:nvPr>
            <p:ph type="sldNum" sz="quarter" idx="12"/>
          </p:nvPr>
        </p:nvSpPr>
        <p:spPr>
          <a:xfrm>
            <a:off x="1028700" y="416985"/>
            <a:ext cx="342900" cy="588433"/>
          </a:xfrm>
        </p:spPr>
        <p:txBody>
          <a:bodyPr/>
          <a:lstStyle/>
          <a:p>
            <a:fld id="{C3E518B0-F3CD-484E-A8FC-FCC9BCA9298E}" type="slidenum">
              <a:rPr lang="de-CH" smtClean="0"/>
              <a:pPr/>
              <a:t>‹Nr.›</a:t>
            </a:fld>
            <a:endParaRPr lang="de-CH" dirty="0"/>
          </a:p>
        </p:txBody>
      </p:sp>
      <p:sp>
        <p:nvSpPr>
          <p:cNvPr id="2" name="Titel 1"/>
          <p:cNvSpPr>
            <a:spLocks noGrp="1"/>
          </p:cNvSpPr>
          <p:nvPr>
            <p:ph type="title"/>
          </p:nvPr>
        </p:nvSpPr>
        <p:spPr>
          <a:xfrm>
            <a:off x="2250281" y="6705600"/>
            <a:ext cx="4400550" cy="1625600"/>
          </a:xfrm>
        </p:spPr>
        <p:txBody>
          <a:bodyPr anchor="t">
            <a:noAutofit/>
          </a:bodyPr>
          <a:lstStyle>
            <a:lvl1pPr algn="l">
              <a:buNone/>
              <a:defRPr sz="2400" b="1">
                <a:solidFill>
                  <a:schemeClr val="tx2"/>
                </a:solidFill>
              </a:defRPr>
            </a:lvl1pPr>
          </a:lstStyle>
          <a:p>
            <a:r>
              <a:rPr kumimoji="0" lang="de-DE"/>
              <a:t>Titelmasterformat durch Klicken bearbeiten</a:t>
            </a:r>
            <a:endParaRPr kumimoji="0" lang="en-US"/>
          </a:p>
        </p:txBody>
      </p:sp>
      <p:sp>
        <p:nvSpPr>
          <p:cNvPr id="3" name="Bildplatzhalter 2"/>
          <p:cNvSpPr>
            <a:spLocks noGrp="1"/>
          </p:cNvSpPr>
          <p:nvPr>
            <p:ph type="pic" idx="1"/>
          </p:nvPr>
        </p:nvSpPr>
        <p:spPr>
          <a:xfrm>
            <a:off x="2250281" y="812800"/>
            <a:ext cx="4400550" cy="5689600"/>
          </a:xfrm>
        </p:spPr>
        <p:txBody>
          <a:bodyPr/>
          <a:lstStyle>
            <a:lvl1pPr marL="0" indent="0">
              <a:buNone/>
              <a:defRPr sz="3200"/>
            </a:lvl1pPr>
          </a:lstStyle>
          <a:p>
            <a:r>
              <a:rPr kumimoji="0" lang="de-DE" dirty="0"/>
              <a:t>Bild durch Klicken auf Symbol hinzufügen</a:t>
            </a:r>
            <a:endParaRPr kumimoji="0" lang="en-US" dirty="0"/>
          </a:p>
        </p:txBody>
      </p:sp>
      <p:sp>
        <p:nvSpPr>
          <p:cNvPr id="4" name="Textplatzhalter 3"/>
          <p:cNvSpPr>
            <a:spLocks noGrp="1"/>
          </p:cNvSpPr>
          <p:nvPr>
            <p:ph type="body" sz="half" idx="2"/>
          </p:nvPr>
        </p:nvSpPr>
        <p:spPr>
          <a:xfrm>
            <a:off x="285750" y="1320800"/>
            <a:ext cx="1828800" cy="70104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de-DE"/>
              <a:t>Textmasterformate durch Klicken bearbeiten</a:t>
            </a:r>
          </a:p>
        </p:txBody>
      </p:sp>
      <p:sp>
        <p:nvSpPr>
          <p:cNvPr id="22" name="Rechteck 21"/>
          <p:cNvSpPr>
            <a:spLocks noChangeArrowheads="1"/>
          </p:cNvSpPr>
          <p:nvPr/>
        </p:nvSpPr>
        <p:spPr bwMode="auto">
          <a:xfrm>
            <a:off x="112014" y="8517847"/>
            <a:ext cx="6624828" cy="412751"/>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umsplatzhalter 4"/>
          <p:cNvSpPr>
            <a:spLocks noGrp="1"/>
          </p:cNvSpPr>
          <p:nvPr>
            <p:ph type="dt" sz="half" idx="10"/>
          </p:nvPr>
        </p:nvSpPr>
        <p:spPr>
          <a:xfrm>
            <a:off x="4341114" y="8539979"/>
            <a:ext cx="2283714" cy="487680"/>
          </a:xfrm>
        </p:spPr>
        <p:txBody>
          <a:bodyPr/>
          <a:lstStyle/>
          <a:p>
            <a:fld id="{3E1B24C4-8817-4A25-AD95-D6C4632F83A3}" type="datetime1">
              <a:rPr lang="de-CH" smtClean="0"/>
              <a:pPr/>
              <a:t>30.07.2023</a:t>
            </a:fld>
            <a:endParaRPr lang="de-CH" dirty="0"/>
          </a:p>
        </p:txBody>
      </p:sp>
      <p:sp>
        <p:nvSpPr>
          <p:cNvPr id="6" name="Fußzeilenplatzhalter 5"/>
          <p:cNvSpPr>
            <a:spLocks noGrp="1"/>
          </p:cNvSpPr>
          <p:nvPr>
            <p:ph type="ftr" sz="quarter" idx="11"/>
          </p:nvPr>
        </p:nvSpPr>
        <p:spPr>
          <a:xfrm>
            <a:off x="226314" y="8547797"/>
            <a:ext cx="2688336" cy="487680"/>
          </a:xfrm>
        </p:spPr>
        <p:txBody>
          <a:bodyPr/>
          <a:lstStyle/>
          <a:p>
            <a:r>
              <a:rPr lang="de-CH" dirty="0"/>
              <a:t>Seite </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hteck 16"/>
          <p:cNvSpPr>
            <a:spLocks noChangeArrowheads="1"/>
          </p:cNvSpPr>
          <p:nvPr/>
        </p:nvSpPr>
        <p:spPr bwMode="white">
          <a:xfrm>
            <a:off x="0" y="8940800"/>
            <a:ext cx="6858000" cy="203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hteck 15"/>
          <p:cNvSpPr>
            <a:spLocks noChangeArrowheads="1"/>
          </p:cNvSpPr>
          <p:nvPr/>
        </p:nvSpPr>
        <p:spPr bwMode="white">
          <a:xfrm>
            <a:off x="0" y="1"/>
            <a:ext cx="6858000" cy="185782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hteck 17"/>
          <p:cNvSpPr>
            <a:spLocks noChangeArrowheads="1"/>
          </p:cNvSpPr>
          <p:nvPr/>
        </p:nvSpPr>
        <p:spPr bwMode="white">
          <a:xfrm>
            <a:off x="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hteck 18"/>
          <p:cNvSpPr>
            <a:spLocks noChangeArrowheads="1"/>
          </p:cNvSpPr>
          <p:nvPr/>
        </p:nvSpPr>
        <p:spPr bwMode="white">
          <a:xfrm>
            <a:off x="674370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hteck 8"/>
          <p:cNvSpPr>
            <a:spLocks noChangeArrowheads="1"/>
          </p:cNvSpPr>
          <p:nvPr/>
        </p:nvSpPr>
        <p:spPr bwMode="auto">
          <a:xfrm>
            <a:off x="112014" y="8517847"/>
            <a:ext cx="6624828" cy="412751"/>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umsplatzhalter 13"/>
          <p:cNvSpPr>
            <a:spLocks noGrp="1"/>
          </p:cNvSpPr>
          <p:nvPr>
            <p:ph type="dt" sz="half" idx="2"/>
          </p:nvPr>
        </p:nvSpPr>
        <p:spPr>
          <a:xfrm>
            <a:off x="4343400" y="8539979"/>
            <a:ext cx="2283714" cy="487680"/>
          </a:xfrm>
          <a:prstGeom prst="rect">
            <a:avLst/>
          </a:prstGeom>
        </p:spPr>
        <p:txBody>
          <a:bodyPr vert="horz"/>
          <a:lstStyle>
            <a:lvl1pPr algn="r" eaLnBrk="1" latinLnBrk="0" hangingPunct="1">
              <a:defRPr kumimoji="0" sz="1400">
                <a:solidFill>
                  <a:srgbClr val="FFFFFF"/>
                </a:solidFill>
              </a:defRPr>
            </a:lvl1pPr>
          </a:lstStyle>
          <a:p>
            <a:fld id="{E1874944-534E-4AC0-B807-466594A0ED24}" type="datetime1">
              <a:rPr lang="de-CH" smtClean="0"/>
              <a:pPr/>
              <a:t>30.07.2023</a:t>
            </a:fld>
            <a:endParaRPr lang="de-CH" dirty="0"/>
          </a:p>
        </p:txBody>
      </p:sp>
      <p:sp>
        <p:nvSpPr>
          <p:cNvPr id="3" name="Fußzeilenplatzhalter 2"/>
          <p:cNvSpPr>
            <a:spLocks noGrp="1"/>
          </p:cNvSpPr>
          <p:nvPr>
            <p:ph type="ftr" sz="quarter" idx="3"/>
          </p:nvPr>
        </p:nvSpPr>
        <p:spPr>
          <a:xfrm>
            <a:off x="228600" y="8547797"/>
            <a:ext cx="2686050" cy="487680"/>
          </a:xfrm>
          <a:prstGeom prst="rect">
            <a:avLst/>
          </a:prstGeom>
        </p:spPr>
        <p:txBody>
          <a:bodyPr vert="horz"/>
          <a:lstStyle>
            <a:lvl1pPr algn="l" eaLnBrk="1" latinLnBrk="0" hangingPunct="1">
              <a:defRPr kumimoji="0" sz="1200">
                <a:solidFill>
                  <a:srgbClr val="FFFFFF"/>
                </a:solidFill>
              </a:defRPr>
            </a:lvl1pPr>
          </a:lstStyle>
          <a:p>
            <a:r>
              <a:rPr lang="de-CH" dirty="0"/>
              <a:t>Seite </a:t>
            </a:r>
          </a:p>
        </p:txBody>
      </p:sp>
      <p:sp>
        <p:nvSpPr>
          <p:cNvPr id="8" name="Rechteck 7"/>
          <p:cNvSpPr>
            <a:spLocks noChangeArrowheads="1"/>
          </p:cNvSpPr>
          <p:nvPr/>
        </p:nvSpPr>
        <p:spPr bwMode="auto">
          <a:xfrm>
            <a:off x="114300" y="207264"/>
            <a:ext cx="6624828" cy="8729472"/>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Gerade Verbindung 9"/>
          <p:cNvSpPr>
            <a:spLocks noChangeShapeType="1"/>
          </p:cNvSpPr>
          <p:nvPr/>
        </p:nvSpPr>
        <p:spPr bwMode="auto">
          <a:xfrm>
            <a:off x="114300" y="1702324"/>
            <a:ext cx="6624828"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Ellipse 11"/>
          <p:cNvSpPr/>
          <p:nvPr/>
        </p:nvSpPr>
        <p:spPr>
          <a:xfrm>
            <a:off x="3200400" y="1274715"/>
            <a:ext cx="457200"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Ellipse 14"/>
          <p:cNvSpPr/>
          <p:nvPr/>
        </p:nvSpPr>
        <p:spPr>
          <a:xfrm>
            <a:off x="3271266" y="1400699"/>
            <a:ext cx="315468" cy="56083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Foliennummernplatzhalter 22"/>
          <p:cNvSpPr>
            <a:spLocks noGrp="1"/>
          </p:cNvSpPr>
          <p:nvPr>
            <p:ph type="sldNum" sz="quarter" idx="4"/>
          </p:nvPr>
        </p:nvSpPr>
        <p:spPr>
          <a:xfrm>
            <a:off x="3257550" y="1386900"/>
            <a:ext cx="342900" cy="588433"/>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C3E518B0-F3CD-484E-A8FC-FCC9BCA9298E}" type="slidenum">
              <a:rPr lang="de-CH" smtClean="0"/>
              <a:pPr/>
              <a:t>‹Nr.›</a:t>
            </a:fld>
            <a:endParaRPr lang="de-CH" dirty="0"/>
          </a:p>
        </p:txBody>
      </p:sp>
      <p:sp>
        <p:nvSpPr>
          <p:cNvPr id="22" name="Titelplatzhalter 21"/>
          <p:cNvSpPr>
            <a:spLocks noGrp="1"/>
          </p:cNvSpPr>
          <p:nvPr>
            <p:ph type="title"/>
          </p:nvPr>
        </p:nvSpPr>
        <p:spPr>
          <a:xfrm>
            <a:off x="226314" y="304800"/>
            <a:ext cx="6400800" cy="1011936"/>
          </a:xfrm>
          <a:prstGeom prst="rect">
            <a:avLst/>
          </a:prstGeom>
        </p:spPr>
        <p:txBody>
          <a:bodyPr vert="horz" anchor="b">
            <a:normAutofit/>
          </a:bodyPr>
          <a:lstStyle/>
          <a:p>
            <a:r>
              <a:rPr kumimoji="0" lang="de-DE"/>
              <a:t>Titelmasterformat durch Klicken bearbeiten</a:t>
            </a:r>
            <a:endParaRPr kumimoji="0" lang="en-US"/>
          </a:p>
        </p:txBody>
      </p:sp>
      <p:sp>
        <p:nvSpPr>
          <p:cNvPr id="13" name="Textplatzhalter 12"/>
          <p:cNvSpPr>
            <a:spLocks noGrp="1"/>
          </p:cNvSpPr>
          <p:nvPr>
            <p:ph type="body" idx="1"/>
          </p:nvPr>
        </p:nvSpPr>
        <p:spPr>
          <a:xfrm>
            <a:off x="226314" y="2032000"/>
            <a:ext cx="6400800" cy="6132576"/>
          </a:xfrm>
          <a:prstGeom prst="rect">
            <a:avLst/>
          </a:prstGeom>
        </p:spPr>
        <p:txBody>
          <a:bodyPr vert="horz">
            <a:normAutofit/>
          </a:bodyPr>
          <a:lstStyle/>
          <a:p>
            <a:pPr lvl="0" eaLnBrk="1" latinLnBrk="0" hangingPunct="1"/>
            <a:r>
              <a:rPr kumimoji="0" lang="de-DE"/>
              <a:t>Textmasterformate durch Klicken bearbeiten</a:t>
            </a:r>
          </a:p>
          <a:p>
            <a:pPr lvl="1" eaLnBrk="1" latinLnBrk="0" hangingPunct="1"/>
            <a:r>
              <a:rPr kumimoji="0" lang="de-DE"/>
              <a:t>Zweite Ebene</a:t>
            </a:r>
          </a:p>
          <a:p>
            <a:pPr lvl="2" eaLnBrk="1" latinLnBrk="0" hangingPunct="1"/>
            <a:r>
              <a:rPr kumimoji="0" lang="de-DE"/>
              <a:t>Dritte Ebene</a:t>
            </a:r>
          </a:p>
          <a:p>
            <a:pPr lvl="3" eaLnBrk="1" latinLnBrk="0" hangingPunct="1"/>
            <a:r>
              <a:rPr kumimoji="0" lang="de-DE"/>
              <a:t>Vierte Ebene</a:t>
            </a:r>
          </a:p>
          <a:p>
            <a:pPr lvl="4" eaLnBrk="1" latinLnBrk="0" hangingPunct="1"/>
            <a:r>
              <a:rPr kumimoji="0" lang="de-DE"/>
              <a:t>Fünfte Ebene</a:t>
            </a:r>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Microsoft_Excel_97-2003_Worksheet.xl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mailto:info@pferdezucht-bl.ch" TargetMode="External"/><Relationship Id="rId2" Type="http://schemas.openxmlformats.org/officeDocument/2006/relationships/hyperlink" Target="mailto:rippstein.urs@bluewin.ch" TargetMode="Externa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2" cstate="print"/>
          <a:srcRect/>
          <a:stretch>
            <a:fillRect/>
          </a:stretch>
        </p:blipFill>
        <p:spPr bwMode="auto">
          <a:xfrm>
            <a:off x="0" y="0"/>
            <a:ext cx="3267109" cy="1043606"/>
          </a:xfrm>
          <a:prstGeom prst="rect">
            <a:avLst/>
          </a:prstGeom>
          <a:noFill/>
          <a:ln w="9525">
            <a:noFill/>
            <a:miter lim="800000"/>
            <a:headEnd/>
            <a:tailEnd/>
          </a:ln>
        </p:spPr>
      </p:pic>
      <p:pic>
        <p:nvPicPr>
          <p:cNvPr id="5" name="Grafik 4" descr="Ein Bild, das Text, Hund, Säugetier, Pferd enthält.&#10;&#10;Automatisch generierte Beschreibung">
            <a:extLst>
              <a:ext uri="{FF2B5EF4-FFF2-40B4-BE49-F238E27FC236}">
                <a16:creationId xmlns:a16="http://schemas.microsoft.com/office/drawing/2014/main" id="{7F5A33CA-D5FC-4C00-4C04-92B7DC4B5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09" y="1039001"/>
            <a:ext cx="6377143" cy="728666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10</a:t>
            </a:fld>
            <a:endParaRPr lang="de-CH" dirty="0"/>
          </a:p>
        </p:txBody>
      </p:sp>
      <p:pic>
        <p:nvPicPr>
          <p:cNvPr id="4" name="Picture 3"/>
          <p:cNvPicPr>
            <a:picLocks noChangeAspect="1" noChangeArrowheads="1"/>
          </p:cNvPicPr>
          <p:nvPr/>
        </p:nvPicPr>
        <p:blipFill>
          <a:blip r:embed="rId2" cstate="print"/>
          <a:srcRect/>
          <a:stretch>
            <a:fillRect/>
          </a:stretch>
        </p:blipFill>
        <p:spPr bwMode="auto">
          <a:xfrm>
            <a:off x="404560" y="5004048"/>
            <a:ext cx="6048878" cy="3151369"/>
          </a:xfrm>
          <a:prstGeom prst="rect">
            <a:avLst/>
          </a:prstGeom>
          <a:noFill/>
          <a:ln w="9525">
            <a:solidFill>
              <a:schemeClr val="tx1"/>
            </a:solidFill>
            <a:prstDash val="solid"/>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1115354" y="611560"/>
            <a:ext cx="4627291" cy="3459398"/>
          </a:xfrm>
          <a:prstGeom prst="rect">
            <a:avLst/>
          </a:prstGeom>
          <a:noFill/>
          <a:ln w="9525">
            <a:solidFill>
              <a:schemeClr val="tx1"/>
            </a:solidFill>
            <a:prstDash val="solid"/>
            <a:miter lim="800000"/>
            <a:headEnd/>
            <a:tailEnd/>
          </a:ln>
        </p:spPr>
      </p:pic>
    </p:spTree>
    <p:extLst>
      <p:ext uri="{BB962C8B-B14F-4D97-AF65-F5344CB8AC3E}">
        <p14:creationId xmlns:p14="http://schemas.microsoft.com/office/powerpoint/2010/main" val="2378911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11</a:t>
            </a:fld>
            <a:endParaRPr lang="de-CH" dirty="0"/>
          </a:p>
        </p:txBody>
      </p:sp>
      <p:pic>
        <p:nvPicPr>
          <p:cNvPr id="4" name="Grafik 3"/>
          <p:cNvPicPr>
            <a:picLocks noChangeAspect="1"/>
          </p:cNvPicPr>
          <p:nvPr/>
        </p:nvPicPr>
        <p:blipFill rotWithShape="1">
          <a:blip r:embed="rId2"/>
          <a:srcRect l="14580" t="28344" r="31737" b="41141"/>
          <a:stretch/>
        </p:blipFill>
        <p:spPr>
          <a:xfrm>
            <a:off x="286597" y="6084168"/>
            <a:ext cx="6284805" cy="2008546"/>
          </a:xfrm>
          <a:prstGeom prst="rect">
            <a:avLst/>
          </a:prstGeom>
        </p:spPr>
      </p:pic>
      <p:pic>
        <p:nvPicPr>
          <p:cNvPr id="6" name="Grafik 5">
            <a:extLst>
              <a:ext uri="{FF2B5EF4-FFF2-40B4-BE49-F238E27FC236}">
                <a16:creationId xmlns:a16="http://schemas.microsoft.com/office/drawing/2014/main" id="{0E905612-2C10-3DE0-C44D-456DB765A208}"/>
              </a:ext>
            </a:extLst>
          </p:cNvPr>
          <p:cNvPicPr>
            <a:picLocks noChangeAspect="1"/>
          </p:cNvPicPr>
          <p:nvPr/>
        </p:nvPicPr>
        <p:blipFill>
          <a:blip r:embed="rId3"/>
          <a:stretch>
            <a:fillRect/>
          </a:stretch>
        </p:blipFill>
        <p:spPr>
          <a:xfrm>
            <a:off x="328086" y="467544"/>
            <a:ext cx="6284805" cy="4421472"/>
          </a:xfrm>
          <a:prstGeom prst="rect">
            <a:avLst/>
          </a:prstGeom>
        </p:spPr>
      </p:pic>
    </p:spTree>
    <p:extLst>
      <p:ext uri="{BB962C8B-B14F-4D97-AF65-F5344CB8AC3E}">
        <p14:creationId xmlns:p14="http://schemas.microsoft.com/office/powerpoint/2010/main" val="4249465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12</a:t>
            </a:fld>
            <a:endParaRPr lang="de-CH" dirty="0"/>
          </a:p>
        </p:txBody>
      </p:sp>
      <p:sp>
        <p:nvSpPr>
          <p:cNvPr id="3" name="Textfeld 2"/>
          <p:cNvSpPr txBox="1"/>
          <p:nvPr/>
        </p:nvSpPr>
        <p:spPr>
          <a:xfrm>
            <a:off x="260648" y="323531"/>
            <a:ext cx="6408712" cy="3754874"/>
          </a:xfrm>
          <a:prstGeom prst="rect">
            <a:avLst/>
          </a:prstGeom>
          <a:noFill/>
        </p:spPr>
        <p:txBody>
          <a:bodyPr wrap="square" rtlCol="0">
            <a:spAutoFit/>
          </a:bodyPr>
          <a:lstStyle/>
          <a:p>
            <a:r>
              <a:rPr lang="de-CH" sz="1200" dirty="0">
                <a:latin typeface="Arial" panose="020B0604020202020204" pitchFamily="34" charset="0"/>
                <a:cs typeface="Arial" panose="020B0604020202020204" pitchFamily="34" charset="0"/>
              </a:rPr>
              <a:t>FM-Wallach gefahren	                                                                            18:00–18:15</a:t>
            </a:r>
          </a:p>
          <a:p>
            <a:endParaRPr lang="de-CH" sz="1200" dirty="0">
              <a:latin typeface="Arial" panose="020B0604020202020204" pitchFamily="34" charset="0"/>
              <a:cs typeface="Arial" panose="020B0604020202020204" pitchFamily="34" charset="0"/>
            </a:endParaRPr>
          </a:p>
          <a:p>
            <a:pPr>
              <a:tabLst>
                <a:tab pos="273050" algn="l"/>
                <a:tab pos="5913438" algn="r"/>
              </a:tabLst>
            </a:pPr>
            <a:r>
              <a:rPr lang="de-CH" sz="1200" b="1" dirty="0">
                <a:latin typeface="Arial" panose="020B0604020202020204" pitchFamily="34" charset="0"/>
                <a:cs typeface="Arial" panose="020B0604020202020204" pitchFamily="34" charset="0"/>
              </a:rPr>
              <a:t>	</a:t>
            </a:r>
            <a:endParaRPr lang="de-CH" sz="1400" dirty="0">
              <a:latin typeface="Arial" panose="020B0604020202020204" pitchFamily="34" charset="0"/>
              <a:cs typeface="Arial" panose="020B0604020202020204" pitchFamily="34" charset="0"/>
            </a:endParaRPr>
          </a:p>
          <a:p>
            <a:pPr>
              <a:tabLst>
                <a:tab pos="273050" algn="l"/>
                <a:tab pos="5913438" algn="r"/>
              </a:tabLst>
            </a:pPr>
            <a:r>
              <a:rPr lang="de-CH" sz="1400" b="1" dirty="0">
                <a:latin typeface="Arial" panose="020B0604020202020204" pitchFamily="34" charset="0"/>
                <a:cs typeface="Arial" panose="020B0604020202020204" pitchFamily="34" charset="0"/>
              </a:rPr>
              <a:t>1.  Vivaldi vom Flussacker	                               </a:t>
            </a:r>
          </a:p>
          <a:p>
            <a:pPr>
              <a:tabLst>
                <a:tab pos="273050" algn="l"/>
                <a:tab pos="5913438" algn="r"/>
              </a:tabLst>
            </a:pPr>
            <a:endParaRPr lang="de-CH" sz="1400" b="1" dirty="0">
              <a:latin typeface="Arial" panose="020B0604020202020204" pitchFamily="34" charset="0"/>
              <a:cs typeface="Arial" panose="020B0604020202020204" pitchFamily="34" charset="0"/>
            </a:endParaRPr>
          </a:p>
          <a:p>
            <a:pPr>
              <a:tabLst>
                <a:tab pos="273050" algn="l"/>
                <a:tab pos="5913438" algn="r"/>
              </a:tabLst>
            </a:pPr>
            <a:r>
              <a:rPr lang="de-CH" sz="1200" dirty="0">
                <a:latin typeface="Arial" panose="020B0604020202020204" pitchFamily="34" charset="0"/>
                <a:cs typeface="Arial" panose="020B0604020202020204" pitchFamily="34" charset="0"/>
              </a:rPr>
              <a:t>FM-Wallach, braun, geb. 25.04.2020, Stockmass ca. 152 cm</a:t>
            </a:r>
          </a:p>
          <a:p>
            <a:pPr>
              <a:tabLst>
                <a:tab pos="273050" algn="l"/>
                <a:tab pos="1793875" algn="l"/>
                <a:tab pos="5913438" algn="r"/>
              </a:tabLst>
            </a:pPr>
            <a:r>
              <a:rPr lang="de-CH" sz="1200" dirty="0">
                <a:latin typeface="Arial" panose="020B0604020202020204" pitchFamily="34" charset="0"/>
                <a:cs typeface="Arial" panose="020B0604020202020204" pitchFamily="34" charset="0"/>
              </a:rPr>
              <a:t>Abstammung: V: Vitali, Mutter: </a:t>
            </a:r>
            <a:r>
              <a:rPr lang="de-CH" sz="1200" dirty="0" err="1">
                <a:latin typeface="Arial" panose="020B0604020202020204" pitchFamily="34" charset="0"/>
                <a:cs typeface="Arial" panose="020B0604020202020204" pitchFamily="34" charset="0"/>
              </a:rPr>
              <a:t>Najah</a:t>
            </a:r>
            <a:r>
              <a:rPr lang="de-CH" sz="1200" dirty="0">
                <a:latin typeface="Arial" panose="020B0604020202020204" pitchFamily="34" charset="0"/>
                <a:cs typeface="Arial" panose="020B0604020202020204" pitchFamily="34" charset="0"/>
              </a:rPr>
              <a:t> F, MV: </a:t>
            </a:r>
            <a:r>
              <a:rPr lang="de-CH" sz="1200" dirty="0" err="1">
                <a:latin typeface="Arial" panose="020B0604020202020204" pitchFamily="34" charset="0"/>
                <a:cs typeface="Arial" panose="020B0604020202020204" pitchFamily="34" charset="0"/>
              </a:rPr>
              <a:t>Novac</a:t>
            </a:r>
            <a:r>
              <a:rPr lang="de-CH" sz="1200" dirty="0">
                <a:latin typeface="Arial" panose="020B0604020202020204" pitchFamily="34" charset="0"/>
                <a:cs typeface="Arial" panose="020B0604020202020204" pitchFamily="34" charset="0"/>
              </a:rPr>
              <a:t> vom Meierhof</a:t>
            </a: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r>
              <a:rPr lang="de-CH" sz="1200" dirty="0">
                <a:latin typeface="Arial" panose="020B0604020202020204" pitchFamily="34" charset="0"/>
                <a:cs typeface="Arial" panose="020B0604020202020204" pitchFamily="34" charset="0"/>
              </a:rPr>
              <a:t>1-spännig gefahren von Stefan Holzherr, </a:t>
            </a:r>
            <a:r>
              <a:rPr lang="de-CH" sz="1200" dirty="0" err="1">
                <a:latin typeface="Arial" panose="020B0604020202020204" pitchFamily="34" charset="0"/>
                <a:cs typeface="Arial" panose="020B0604020202020204" pitchFamily="34" charset="0"/>
              </a:rPr>
              <a:t>Effingen</a:t>
            </a:r>
            <a:r>
              <a:rPr lang="de-CH" sz="1200" dirty="0">
                <a:latin typeface="Arial" panose="020B0604020202020204" pitchFamily="34" charset="0"/>
                <a:cs typeface="Arial" panose="020B0604020202020204" pitchFamily="34" charset="0"/>
              </a:rPr>
              <a:t>	</a:t>
            </a: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Hübscher dunkelbrauner Wallach mit korrektem Körperbau und schwungvollen Gängen.</a:t>
            </a: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r>
              <a:rPr lang="de-DE" sz="1200" dirty="0">
                <a:latin typeface="Arial" panose="020B0604020202020204" pitchFamily="34" charset="0"/>
                <a:cs typeface="Arial" panose="020B0604020202020204" pitchFamily="34" charset="0"/>
              </a:rPr>
              <a:t>Als Fohlen mit 988 bewertet. Vivaldi wird den Feldtest in Rothenfluh am 06.09.2023 absolvieren. Vivaldi ist ganz “</a:t>
            </a:r>
            <a:r>
              <a:rPr lang="de-DE" sz="1200" dirty="0" err="1">
                <a:latin typeface="Arial" panose="020B0604020202020204" pitchFamily="34" charset="0"/>
                <a:cs typeface="Arial" panose="020B0604020202020204" pitchFamily="34" charset="0"/>
              </a:rPr>
              <a:t>Fribi</a:t>
            </a:r>
            <a:r>
              <a:rPr lang="de-DE" sz="1200" dirty="0">
                <a:latin typeface="Arial" panose="020B0604020202020204" pitchFamily="34" charset="0"/>
                <a:cs typeface="Arial" panose="020B0604020202020204" pitchFamily="34" charset="0"/>
              </a:rPr>
              <a:t>-like“ ein richtiger Allrounder. Absolut kopfklarer, lieber Wallach, welcher sich für sein Alter sehr abgeklärt zeigt. Total einfach im Handling, sei es beim Verladen, Hufschmied, oder alleine beim Ausreiten.</a:t>
            </a:r>
          </a:p>
          <a:p>
            <a:pPr>
              <a:tabLst>
                <a:tab pos="273050" algn="l"/>
                <a:tab pos="1793875" algn="l"/>
                <a:tab pos="5913438" algn="r"/>
              </a:tabLst>
            </a:pPr>
            <a:br>
              <a:rPr lang="de-DE" sz="1200" dirty="0">
                <a:latin typeface="Arial" panose="020B0604020202020204" pitchFamily="34" charset="0"/>
                <a:cs typeface="Arial" panose="020B0604020202020204" pitchFamily="34" charset="0"/>
              </a:rPr>
            </a:br>
            <a:r>
              <a:rPr lang="de-CH" sz="1400" b="1" dirty="0">
                <a:latin typeface="Arial" panose="020B0604020202020204" pitchFamily="34" charset="0"/>
                <a:cs typeface="Arial" panose="020B0604020202020204" pitchFamily="34" charset="0"/>
              </a:rPr>
              <a:t>Kontakt:  Gabi und Urs Rippstein, Flussacker 220, 4468 Kienberg</a:t>
            </a:r>
          </a:p>
          <a:p>
            <a:pPr>
              <a:tabLst>
                <a:tab pos="273050" algn="l"/>
                <a:tab pos="1793875" algn="l"/>
                <a:tab pos="5913438" algn="r"/>
              </a:tabLst>
            </a:pPr>
            <a:r>
              <a:rPr lang="de-CH" sz="1400" b="1" dirty="0">
                <a:latin typeface="Arial" panose="020B0604020202020204" pitchFamily="34" charset="0"/>
                <a:cs typeface="Arial" panose="020B0604020202020204" pitchFamily="34" charset="0"/>
              </a:rPr>
              <a:t>	           Tel. 079 222 67 14</a:t>
            </a:r>
          </a:p>
          <a:p>
            <a:pPr>
              <a:tabLst>
                <a:tab pos="273050" algn="l"/>
                <a:tab pos="1793875" algn="l"/>
                <a:tab pos="5913438" algn="r"/>
              </a:tabLst>
            </a:pPr>
            <a:r>
              <a:rPr lang="de-CH" sz="1400" dirty="0">
                <a:latin typeface="Arial" panose="020B0604020202020204" pitchFamily="34" charset="0"/>
                <a:cs typeface="Arial" panose="020B0604020202020204" pitchFamily="34" charset="0"/>
              </a:rPr>
              <a:t>	</a:t>
            </a:r>
            <a:r>
              <a:rPr lang="de-CH" sz="1200" dirty="0">
                <a:latin typeface="Arial" panose="020B0604020202020204" pitchFamily="34" charset="0"/>
                <a:cs typeface="Arial" panose="020B0604020202020204" pitchFamily="34" charset="0"/>
              </a:rPr>
              <a:t>	</a:t>
            </a:r>
            <a:r>
              <a:rPr lang="de-CH" sz="1400" dirty="0">
                <a:latin typeface="Arial" panose="020B0604020202020204" pitchFamily="34" charset="0"/>
                <a:cs typeface="Arial" panose="020B0604020202020204" pitchFamily="34" charset="0"/>
              </a:rPr>
              <a:t>	</a:t>
            </a:r>
          </a:p>
        </p:txBody>
      </p:sp>
      <p:pic>
        <p:nvPicPr>
          <p:cNvPr id="6" name="Grafik 5" descr="Ein Bild, das Säugetier, Pferd, Gras, draußen enthält.&#10;&#10;Automatisch generierte Beschreibung">
            <a:extLst>
              <a:ext uri="{FF2B5EF4-FFF2-40B4-BE49-F238E27FC236}">
                <a16:creationId xmlns:a16="http://schemas.microsoft.com/office/drawing/2014/main" id="{4D4293CF-E639-C7EB-DD58-DC8F9E6DB4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285" y="4504926"/>
            <a:ext cx="4239924" cy="373914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13</a:t>
            </a:fld>
            <a:endParaRPr lang="de-CH" dirty="0"/>
          </a:p>
        </p:txBody>
      </p:sp>
      <p:pic>
        <p:nvPicPr>
          <p:cNvPr id="5" name="Grafik 4"/>
          <p:cNvPicPr>
            <a:picLocks noChangeAspect="1"/>
          </p:cNvPicPr>
          <p:nvPr/>
        </p:nvPicPr>
        <p:blipFill rotWithShape="1">
          <a:blip r:embed="rId2"/>
          <a:srcRect l="20601" t="16384" r="54200" b="56074"/>
          <a:stretch/>
        </p:blipFill>
        <p:spPr>
          <a:xfrm>
            <a:off x="929899" y="4716016"/>
            <a:ext cx="5748887" cy="3532681"/>
          </a:xfrm>
          <a:prstGeom prst="rect">
            <a:avLst/>
          </a:prstGeom>
        </p:spPr>
      </p:pic>
      <p:pic>
        <p:nvPicPr>
          <p:cNvPr id="4" name="Grafik 3">
            <a:extLst>
              <a:ext uri="{FF2B5EF4-FFF2-40B4-BE49-F238E27FC236}">
                <a16:creationId xmlns:a16="http://schemas.microsoft.com/office/drawing/2014/main" id="{A7EE6138-6643-CD3D-660A-913057E86A64}"/>
              </a:ext>
            </a:extLst>
          </p:cNvPr>
          <p:cNvPicPr>
            <a:picLocks noChangeAspect="1"/>
          </p:cNvPicPr>
          <p:nvPr/>
        </p:nvPicPr>
        <p:blipFill>
          <a:blip r:embed="rId3"/>
          <a:stretch>
            <a:fillRect/>
          </a:stretch>
        </p:blipFill>
        <p:spPr>
          <a:xfrm>
            <a:off x="620688" y="1187624"/>
            <a:ext cx="5911702" cy="2222444"/>
          </a:xfrm>
          <a:prstGeom prst="rect">
            <a:avLst/>
          </a:prstGeom>
        </p:spPr>
      </p:pic>
    </p:spTree>
    <p:extLst>
      <p:ext uri="{BB962C8B-B14F-4D97-AF65-F5344CB8AC3E}">
        <p14:creationId xmlns:p14="http://schemas.microsoft.com/office/powerpoint/2010/main" val="673797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14</a:t>
            </a:fld>
            <a:endParaRPr lang="de-CH" dirty="0"/>
          </a:p>
        </p:txBody>
      </p:sp>
      <p:sp>
        <p:nvSpPr>
          <p:cNvPr id="6" name="Textfeld 5"/>
          <p:cNvSpPr txBox="1"/>
          <p:nvPr/>
        </p:nvSpPr>
        <p:spPr>
          <a:xfrm>
            <a:off x="254862" y="310928"/>
            <a:ext cx="6215830" cy="4462760"/>
          </a:xfrm>
          <a:prstGeom prst="rect">
            <a:avLst/>
          </a:prstGeom>
          <a:noFill/>
        </p:spPr>
        <p:txBody>
          <a:bodyPr wrap="square" rtlCol="0">
            <a:spAutoFit/>
          </a:bodyPr>
          <a:lstStyle/>
          <a:p>
            <a:endParaRPr lang="de-CH" sz="1200" dirty="0">
              <a:latin typeface="Arial" panose="020B0604020202020204" pitchFamily="34" charset="0"/>
              <a:cs typeface="Arial" panose="020B0604020202020204" pitchFamily="34" charset="0"/>
            </a:endParaRPr>
          </a:p>
          <a:p>
            <a:r>
              <a:rPr lang="de-CH" sz="1200" dirty="0" err="1">
                <a:latin typeface="Arial" panose="020B0604020202020204" pitchFamily="34" charset="0"/>
                <a:cs typeface="Arial" panose="020B0604020202020204" pitchFamily="34" charset="0"/>
              </a:rPr>
              <a:t>Partbredaraber</a:t>
            </a:r>
            <a:r>
              <a:rPr lang="de-CH" sz="1200" dirty="0">
                <a:latin typeface="Arial" panose="020B0604020202020204" pitchFamily="34" charset="0"/>
                <a:cs typeface="Arial" panose="020B0604020202020204" pitchFamily="34" charset="0"/>
              </a:rPr>
              <a:t> an der Hand                                                            18:15-18:20</a:t>
            </a:r>
          </a:p>
          <a:p>
            <a:r>
              <a:rPr lang="de-CH" sz="1200" dirty="0">
                <a:latin typeface="Arial" panose="020B0604020202020204" pitchFamily="34" charset="0"/>
                <a:cs typeface="Arial" panose="020B0604020202020204" pitchFamily="34" charset="0"/>
              </a:rPr>
              <a:t>                                                                                       				</a:t>
            </a:r>
            <a:endParaRPr lang="de-CH" sz="1400" b="1" dirty="0">
              <a:latin typeface="Arial" panose="020B0604020202020204" pitchFamily="34" charset="0"/>
              <a:cs typeface="Arial" panose="020B0604020202020204" pitchFamily="34" charset="0"/>
            </a:endParaRPr>
          </a:p>
          <a:p>
            <a:pPr>
              <a:tabLst>
                <a:tab pos="355600" algn="l"/>
                <a:tab pos="5913438" algn="r"/>
              </a:tabLst>
            </a:pPr>
            <a:r>
              <a:rPr lang="de-CH" sz="1400" b="1" dirty="0">
                <a:latin typeface="Arial" panose="020B0604020202020204" pitchFamily="34" charset="0"/>
                <a:cs typeface="Arial" panose="020B0604020202020204" pitchFamily="34" charset="0"/>
              </a:rPr>
              <a:t>2.  Chris                                                                               	</a:t>
            </a:r>
          </a:p>
          <a:p>
            <a:pPr>
              <a:tabLst>
                <a:tab pos="355600" algn="l"/>
                <a:tab pos="5913438" algn="r"/>
              </a:tabLst>
            </a:pPr>
            <a:endParaRPr lang="de-CH" sz="1400" b="1" dirty="0">
              <a:latin typeface="Arial" panose="020B0604020202020204" pitchFamily="34" charset="0"/>
              <a:cs typeface="Arial" panose="020B0604020202020204" pitchFamily="34" charset="0"/>
            </a:endParaRPr>
          </a:p>
          <a:p>
            <a:pPr>
              <a:tabLst>
                <a:tab pos="355600" algn="l"/>
                <a:tab pos="5913438" algn="r"/>
              </a:tabLst>
            </a:pPr>
            <a:r>
              <a:rPr lang="de-CH" sz="1200" dirty="0" err="1">
                <a:latin typeface="Arial" panose="020B0604020202020204" pitchFamily="34" charset="0"/>
                <a:cs typeface="Arial" panose="020B0604020202020204" pitchFamily="34" charset="0"/>
              </a:rPr>
              <a:t>Partbredaraber</a:t>
            </a:r>
            <a:r>
              <a:rPr lang="de-CH" sz="1200" dirty="0">
                <a:latin typeface="Arial" panose="020B0604020202020204" pitchFamily="34" charset="0"/>
                <a:cs typeface="Arial" panose="020B0604020202020204" pitchFamily="34" charset="0"/>
              </a:rPr>
              <a:t>-Wallach, dunkelbraun, geb. 17.06.2014, Stockmass, 148 cm</a:t>
            </a:r>
          </a:p>
          <a:p>
            <a:pPr>
              <a:tabLst>
                <a:tab pos="534988" algn="l"/>
                <a:tab pos="1790700" algn="l"/>
                <a:tab pos="4394200" algn="l"/>
              </a:tabLst>
            </a:pPr>
            <a:r>
              <a:rPr lang="de-CH" sz="1200" dirty="0">
                <a:latin typeface="Arial" panose="020B0604020202020204" pitchFamily="34" charset="0"/>
                <a:cs typeface="Arial" panose="020B0604020202020204" pitchFamily="34" charset="0"/>
              </a:rPr>
              <a:t>Abstammung: V: Caid Jabbar, M: Tanja, MV: Ashley Monarch</a:t>
            </a:r>
          </a:p>
          <a:p>
            <a:pPr>
              <a:tabLst>
                <a:tab pos="534988" algn="l"/>
                <a:tab pos="1790700" algn="l"/>
                <a:tab pos="4394200" algn="l"/>
              </a:tabLst>
            </a:pP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r>
              <a:rPr lang="de-CH" sz="1200" kern="0" dirty="0">
                <a:effectLst/>
                <a:latin typeface="Arial" panose="020B0604020202020204" pitchFamily="34" charset="0"/>
                <a:ea typeface="Calibri" panose="020F0502020204030204" pitchFamily="34" charset="0"/>
                <a:cs typeface="Arial" panose="020B0604020202020204" pitchFamily="34" charset="0"/>
              </a:rPr>
              <a:t>Doppelveranlagter Spring und Dressurcrack.</a:t>
            </a:r>
            <a:r>
              <a:rPr lang="de-CH" sz="1200" kern="0" dirty="0">
                <a:latin typeface="Arial" panose="020B0604020202020204" pitchFamily="34" charset="0"/>
                <a:ea typeface="Calibri" panose="020F0502020204030204" pitchFamily="34" charset="0"/>
                <a:cs typeface="Arial" panose="020B0604020202020204" pitchFamily="34" charset="0"/>
              </a:rPr>
              <a:t> </a:t>
            </a:r>
            <a:r>
              <a:rPr lang="de-CH" sz="1200" kern="0" dirty="0">
                <a:effectLst/>
                <a:latin typeface="Arial" panose="020B0604020202020204" pitchFamily="34" charset="0"/>
                <a:ea typeface="Calibri" panose="020F0502020204030204" pitchFamily="34" charset="0"/>
                <a:cs typeface="Arial" panose="020B0604020202020204" pitchFamily="34" charset="0"/>
              </a:rPr>
              <a:t>Seine NEWFOREST Mutter ging erfolgreich internationale Ponyspringen.</a:t>
            </a:r>
            <a:r>
              <a:rPr lang="de-CH" sz="1200" kern="0" dirty="0">
                <a:latin typeface="Arial" panose="020B0604020202020204" pitchFamily="34" charset="0"/>
                <a:ea typeface="Calibri" panose="020F0502020204030204" pitchFamily="34" charset="0"/>
                <a:cs typeface="Arial" panose="020B0604020202020204" pitchFamily="34" charset="0"/>
              </a:rPr>
              <a:t> </a:t>
            </a:r>
            <a:r>
              <a:rPr lang="de-CH" sz="1200" kern="0" dirty="0">
                <a:effectLst/>
                <a:latin typeface="Arial" panose="020B0604020202020204" pitchFamily="34" charset="0"/>
                <a:ea typeface="Calibri" panose="020F0502020204030204" pitchFamily="34" charset="0"/>
                <a:cs typeface="Arial" panose="020B0604020202020204" pitchFamily="34" charset="0"/>
              </a:rPr>
              <a:t>Sein Vater CAID JABBAR, geritten von der bekannten Myriam Stemmler ist im Besitz von Heiner Bürgin Seewen.</a:t>
            </a:r>
            <a:br>
              <a:rPr lang="de-CH" sz="1800" kern="0" dirty="0">
                <a:effectLst/>
                <a:latin typeface="Calibri" panose="020F0502020204030204" pitchFamily="34" charset="0"/>
                <a:ea typeface="Calibri" panose="020F0502020204030204" pitchFamily="34" charset="0"/>
              </a:rPr>
            </a:br>
            <a:r>
              <a:rPr lang="de-CH" sz="1200" kern="0" dirty="0">
                <a:latin typeface="Arial" panose="020B0604020202020204" pitchFamily="34" charset="0"/>
                <a:ea typeface="Calibri" panose="020F0502020204030204" pitchFamily="34" charset="0"/>
                <a:cs typeface="Arial" panose="020B0604020202020204" pitchFamily="34" charset="0"/>
              </a:rPr>
              <a:t>Chris</a:t>
            </a:r>
            <a:r>
              <a:rPr lang="de-CH" sz="1200" kern="0" dirty="0">
                <a:effectLst/>
                <a:latin typeface="Arial" panose="020B0604020202020204" pitchFamily="34" charset="0"/>
                <a:ea typeface="Calibri" panose="020F0502020204030204" pitchFamily="34" charset="0"/>
                <a:cs typeface="Arial" panose="020B0604020202020204" pitchFamily="34" charset="0"/>
              </a:rPr>
              <a:t> hat das Springen von seiner Mutter geerbt und will immer auf die andere Seite, ob Natursprünge oder im Parcours.</a:t>
            </a:r>
            <a:r>
              <a:rPr lang="de-CH" sz="1200" kern="0" dirty="0">
                <a:effectLst/>
                <a:latin typeface="Calibri" panose="020F0502020204030204" pitchFamily="34" charset="0"/>
                <a:ea typeface="Calibri" panose="020F0502020204030204" pitchFamily="34" charset="0"/>
                <a:cs typeface="Arial" panose="020B0604020202020204" pitchFamily="34" charset="0"/>
              </a:rPr>
              <a:t> </a:t>
            </a:r>
            <a:r>
              <a:rPr lang="de-CH" sz="1200" kern="0" dirty="0">
                <a:effectLst/>
                <a:latin typeface="Arial" panose="020B0604020202020204" pitchFamily="34" charset="0"/>
                <a:ea typeface="Calibri" panose="020F0502020204030204" pitchFamily="34" charset="0"/>
                <a:cs typeface="Arial" panose="020B0604020202020204" pitchFamily="34" charset="0"/>
              </a:rPr>
              <a:t>In der Dressur war er im 2021 jedes Mal klassiert.</a:t>
            </a:r>
            <a:br>
              <a:rPr lang="de-CH" sz="1200" kern="0" dirty="0">
                <a:effectLst/>
                <a:latin typeface="Arial" panose="020B0604020202020204" pitchFamily="34" charset="0"/>
                <a:ea typeface="Calibri" panose="020F0502020204030204" pitchFamily="34" charset="0"/>
                <a:cs typeface="Arial" panose="020B0604020202020204" pitchFamily="34" charset="0"/>
              </a:rPr>
            </a:br>
            <a:br>
              <a:rPr lang="de-CH" sz="1200" kern="0" dirty="0">
                <a:effectLst/>
                <a:latin typeface="Arial" panose="020B0604020202020204" pitchFamily="34" charset="0"/>
                <a:ea typeface="Calibri" panose="020F0502020204030204" pitchFamily="34" charset="0"/>
                <a:cs typeface="Arial" panose="020B0604020202020204" pitchFamily="34" charset="0"/>
              </a:rPr>
            </a:br>
            <a:r>
              <a:rPr lang="de-CH" sz="1200" kern="0" dirty="0">
                <a:effectLst/>
                <a:latin typeface="Arial" panose="020B0604020202020204" pitchFamily="34" charset="0"/>
                <a:ea typeface="Calibri" panose="020F0502020204030204" pitchFamily="34" charset="0"/>
                <a:cs typeface="Arial" panose="020B0604020202020204" pitchFamily="34" charset="0"/>
              </a:rPr>
              <a:t>Ganz wichtig zu erwähnen, er ist absolut </a:t>
            </a:r>
            <a:r>
              <a:rPr lang="de-CH" sz="1200" b="1" kern="0" dirty="0">
                <a:effectLst/>
                <a:latin typeface="Arial" panose="020B0604020202020204" pitchFamily="34" charset="0"/>
                <a:ea typeface="Calibri" panose="020F0502020204030204" pitchFamily="34" charset="0"/>
                <a:cs typeface="Arial" panose="020B0604020202020204" pitchFamily="34" charset="0"/>
              </a:rPr>
              <a:t>kein Kinderpony</a:t>
            </a:r>
            <a:r>
              <a:rPr lang="de-CH" sz="1200" kern="0" dirty="0">
                <a:effectLst/>
                <a:latin typeface="Arial" panose="020B0604020202020204" pitchFamily="34" charset="0"/>
                <a:ea typeface="Calibri" panose="020F0502020204030204" pitchFamily="34" charset="0"/>
                <a:cs typeface="Arial" panose="020B0604020202020204" pitchFamily="34" charset="0"/>
              </a:rPr>
              <a:t>. Total brav im Gelände, auch mit Kindern. Im Sport zeigt er aber einen Ehrgeiz, den Kinder nicht händeln können.</a:t>
            </a:r>
            <a:br>
              <a:rPr lang="de-CH" sz="1800" kern="0" dirty="0">
                <a:effectLst/>
                <a:latin typeface="Calibri" panose="020F0502020204030204" pitchFamily="34" charset="0"/>
                <a:ea typeface="Calibri" panose="020F0502020204030204" pitchFamily="34" charset="0"/>
              </a:rPr>
            </a:br>
            <a:r>
              <a:rPr lang="de-CH" sz="1200" kern="0" dirty="0">
                <a:effectLst/>
                <a:latin typeface="Arial" panose="020B0604020202020204" pitchFamily="34" charset="0"/>
                <a:ea typeface="Calibri" panose="020F0502020204030204" pitchFamily="34" charset="0"/>
                <a:cs typeface="Arial" panose="020B0604020202020204" pitchFamily="34" charset="0"/>
              </a:rPr>
              <a:t>Er wird direkt von der Züchterin verkauft. Chris darf jederzeit Probegeritten werden</a:t>
            </a:r>
            <a:r>
              <a:rPr lang="de-CH" sz="1800" kern="0" dirty="0">
                <a:effectLst/>
                <a:latin typeface="Calibri" panose="020F0502020204030204" pitchFamily="34" charset="0"/>
                <a:ea typeface="Calibri" panose="020F0502020204030204" pitchFamily="34" charset="0"/>
              </a:rPr>
              <a:t>.</a:t>
            </a:r>
          </a:p>
          <a:p>
            <a:pPr>
              <a:tabLst>
                <a:tab pos="273050" algn="l"/>
                <a:tab pos="1793875" algn="l"/>
                <a:tab pos="5913438" algn="r"/>
              </a:tabLst>
            </a:pPr>
            <a:endParaRPr lang="de-CH" kern="0" dirty="0">
              <a:latin typeface="Calibri" panose="020F0502020204030204" pitchFamily="34" charset="0"/>
              <a:cs typeface="Arial" panose="020B0604020202020204" pitchFamily="34" charset="0"/>
            </a:endParaRPr>
          </a:p>
          <a:p>
            <a:pPr>
              <a:tabLst>
                <a:tab pos="273050" algn="l"/>
                <a:tab pos="1793875" algn="l"/>
                <a:tab pos="5913438" algn="r"/>
              </a:tabLst>
            </a:pPr>
            <a:r>
              <a:rPr lang="de-CH" sz="1400" b="1" dirty="0">
                <a:latin typeface="Arial" panose="020B0604020202020204" pitchFamily="34" charset="0"/>
                <a:cs typeface="Arial" panose="020B0604020202020204" pitchFamily="34" charset="0"/>
              </a:rPr>
              <a:t>Kontakt : Florence </a:t>
            </a:r>
            <a:r>
              <a:rPr lang="de-CH" sz="1400" b="1" dirty="0" err="1">
                <a:latin typeface="Arial" panose="020B0604020202020204" pitchFamily="34" charset="0"/>
                <a:cs typeface="Arial" panose="020B0604020202020204" pitchFamily="34" charset="0"/>
              </a:rPr>
              <a:t>Schnidrig</a:t>
            </a:r>
            <a:r>
              <a:rPr lang="de-CH" sz="1400" b="1" dirty="0">
                <a:latin typeface="Arial" panose="020B0604020202020204" pitchFamily="34" charset="0"/>
                <a:cs typeface="Arial" panose="020B0604020202020204" pitchFamily="34" charset="0"/>
              </a:rPr>
              <a:t>, </a:t>
            </a:r>
            <a:r>
              <a:rPr lang="de-CH" sz="1400" b="1" dirty="0" err="1">
                <a:latin typeface="Arial" panose="020B0604020202020204" pitchFamily="34" charset="0"/>
                <a:cs typeface="Arial" panose="020B0604020202020204" pitchFamily="34" charset="0"/>
              </a:rPr>
              <a:t>Rössligasse</a:t>
            </a:r>
            <a:r>
              <a:rPr lang="de-CH" sz="1400" b="1" dirty="0">
                <a:latin typeface="Arial" panose="020B0604020202020204" pitchFamily="34" charset="0"/>
                <a:cs typeface="Arial" panose="020B0604020202020204" pitchFamily="34" charset="0"/>
              </a:rPr>
              <a:t> 38, 4467 Rothenfluh</a:t>
            </a:r>
          </a:p>
          <a:p>
            <a:pPr>
              <a:tabLst>
                <a:tab pos="273050" algn="l"/>
                <a:tab pos="1793875" algn="l"/>
                <a:tab pos="5913438" algn="r"/>
              </a:tabLst>
            </a:pPr>
            <a:r>
              <a:rPr lang="de-CH" sz="1400" b="1" dirty="0">
                <a:latin typeface="Arial" panose="020B0604020202020204" pitchFamily="34" charset="0"/>
                <a:cs typeface="Arial" panose="020B0604020202020204" pitchFamily="34" charset="0"/>
              </a:rPr>
              <a:t>                Tel: 079 236 98 36</a:t>
            </a: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p:txBody>
      </p:sp>
      <p:pic>
        <p:nvPicPr>
          <p:cNvPr id="4" name="Grafik 3" descr="Ein Bild, das draußen, Hengst, Zaumzeug, Mähne enthält.&#10;&#10;Automatisch generierte Beschreibung">
            <a:extLst>
              <a:ext uri="{FF2B5EF4-FFF2-40B4-BE49-F238E27FC236}">
                <a16:creationId xmlns:a16="http://schemas.microsoft.com/office/drawing/2014/main" id="{65A2EEBF-722F-2D4E-969D-6D6EA9E41D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267" y="4873462"/>
            <a:ext cx="5317021" cy="3546411"/>
          </a:xfrm>
          <a:prstGeom prst="rect">
            <a:avLst/>
          </a:prstGeom>
        </p:spPr>
      </p:pic>
    </p:spTree>
    <p:extLst>
      <p:ext uri="{BB962C8B-B14F-4D97-AF65-F5344CB8AC3E}">
        <p14:creationId xmlns:p14="http://schemas.microsoft.com/office/powerpoint/2010/main" val="1608208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15</a:t>
            </a:fld>
            <a:endParaRPr lang="de-CH" dirty="0"/>
          </a:p>
        </p:txBody>
      </p:sp>
      <p:sp>
        <p:nvSpPr>
          <p:cNvPr id="6" name="Textfeld 5"/>
          <p:cNvSpPr txBox="1"/>
          <p:nvPr/>
        </p:nvSpPr>
        <p:spPr>
          <a:xfrm>
            <a:off x="260648" y="323528"/>
            <a:ext cx="6336704" cy="3877985"/>
          </a:xfrm>
          <a:prstGeom prst="rect">
            <a:avLst/>
          </a:prstGeom>
          <a:noFill/>
        </p:spPr>
        <p:txBody>
          <a:bodyPr wrap="square" rtlCol="0">
            <a:spAutoFit/>
          </a:bodyPr>
          <a:lstStyle/>
          <a:p>
            <a:pPr>
              <a:tabLst>
                <a:tab pos="273050" algn="l"/>
                <a:tab pos="5913438" algn="r"/>
              </a:tabLst>
            </a:pPr>
            <a:r>
              <a:rPr lang="de-CH" sz="1200" dirty="0">
                <a:latin typeface="Arial" panose="020B0604020202020204" pitchFamily="34" charset="0"/>
                <a:cs typeface="Arial" panose="020B0604020202020204" pitchFamily="34" charset="0"/>
              </a:rPr>
              <a:t>CH-Sportpferd geritten/gesprungen                                                              	18:20–18:35</a:t>
            </a:r>
          </a:p>
          <a:p>
            <a:pPr>
              <a:tabLst>
                <a:tab pos="273050" algn="l"/>
                <a:tab pos="5913438" algn="r"/>
              </a:tabLst>
            </a:pPr>
            <a:r>
              <a:rPr lang="de-CH" sz="1200" dirty="0">
                <a:latin typeface="Arial" panose="020B0604020202020204" pitchFamily="34" charset="0"/>
                <a:cs typeface="Arial" panose="020B0604020202020204" pitchFamily="34" charset="0"/>
              </a:rPr>
              <a:t>	</a:t>
            </a:r>
            <a:endParaRPr lang="de-CH" sz="1400" dirty="0">
              <a:latin typeface="Arial" panose="020B0604020202020204" pitchFamily="34" charset="0"/>
              <a:cs typeface="Arial" panose="020B0604020202020204" pitchFamily="34" charset="0"/>
            </a:endParaRPr>
          </a:p>
          <a:p>
            <a:pPr>
              <a:tabLst>
                <a:tab pos="273050" algn="l"/>
                <a:tab pos="5913438" algn="r"/>
              </a:tabLst>
            </a:pPr>
            <a:r>
              <a:rPr lang="de-CH" sz="1400" b="1" dirty="0">
                <a:latin typeface="Arial" panose="020B0604020202020204" pitchFamily="34" charset="0"/>
                <a:cs typeface="Arial" panose="020B0604020202020204" pitchFamily="34" charset="0"/>
              </a:rPr>
              <a:t>3.   Arkopilo HCW CH	                         </a:t>
            </a:r>
            <a:r>
              <a:rPr lang="de-CH" sz="1200" dirty="0">
                <a:latin typeface="Arial" panose="020B0604020202020204" pitchFamily="34" charset="0"/>
                <a:cs typeface="Arial" panose="020B0604020202020204" pitchFamily="34" charset="0"/>
              </a:rPr>
              <a:t> </a:t>
            </a:r>
          </a:p>
          <a:p>
            <a:pPr>
              <a:tabLst>
                <a:tab pos="355600" algn="l"/>
                <a:tab pos="1793875" algn="l"/>
                <a:tab pos="3313113" algn="l"/>
                <a:tab pos="5913438" algn="r"/>
              </a:tabLst>
            </a:pPr>
            <a:r>
              <a:rPr lang="de-CH" sz="1200" dirty="0">
                <a:latin typeface="Arial" panose="020B0604020202020204" pitchFamily="34" charset="0"/>
                <a:cs typeface="Arial" panose="020B0604020202020204" pitchFamily="34" charset="0"/>
              </a:rPr>
              <a:t>             </a:t>
            </a:r>
            <a:r>
              <a:rPr lang="de-CH" sz="1400" b="1" dirty="0">
                <a:latin typeface="Arial" panose="020B0604020202020204" pitchFamily="34" charset="0"/>
                <a:cs typeface="Arial" panose="020B0604020202020204" pitchFamily="34" charset="0"/>
              </a:rPr>
              <a:t>	</a:t>
            </a:r>
            <a:endParaRPr lang="de-CH" sz="1400" dirty="0">
              <a:latin typeface="Arial" panose="020B0604020202020204" pitchFamily="34" charset="0"/>
              <a:cs typeface="Arial" panose="020B0604020202020204" pitchFamily="34" charset="0"/>
            </a:endParaRPr>
          </a:p>
          <a:p>
            <a:pPr>
              <a:tabLst>
                <a:tab pos="273050" algn="l"/>
                <a:tab pos="3313113" algn="l"/>
                <a:tab pos="5913438" algn="r"/>
              </a:tabLst>
            </a:pPr>
            <a:r>
              <a:rPr lang="de-CH" sz="1400" dirty="0">
                <a:latin typeface="Arial" panose="020B0604020202020204" pitchFamily="34" charset="0"/>
                <a:cs typeface="Arial" panose="020B0604020202020204" pitchFamily="34" charset="0"/>
              </a:rPr>
              <a:t>CH-Sportpferd, Wallach, braun, geb. 10.05.2019, Stockmass ca. 168 cm</a:t>
            </a:r>
          </a:p>
          <a:p>
            <a:pPr>
              <a:tabLst>
                <a:tab pos="273050" algn="l"/>
                <a:tab pos="1793875" algn="l"/>
                <a:tab pos="5913438" algn="r"/>
              </a:tabLst>
            </a:pPr>
            <a:r>
              <a:rPr lang="de-CH" sz="1400" dirty="0">
                <a:latin typeface="Arial" panose="020B0604020202020204" pitchFamily="34" charset="0"/>
                <a:cs typeface="Arial" panose="020B0604020202020204" pitchFamily="34" charset="0"/>
              </a:rPr>
              <a:t>Abstammung: V: </a:t>
            </a:r>
            <a:r>
              <a:rPr lang="de-CH" sz="1400" dirty="0" err="1">
                <a:latin typeface="Arial" panose="020B0604020202020204" pitchFamily="34" charset="0"/>
                <a:cs typeface="Arial" panose="020B0604020202020204" pitchFamily="34" charset="0"/>
              </a:rPr>
              <a:t>Arko</a:t>
            </a:r>
            <a:r>
              <a:rPr lang="de-CH" sz="1400" dirty="0">
                <a:latin typeface="Arial" panose="020B0604020202020204" pitchFamily="34" charset="0"/>
                <a:cs typeface="Arial" panose="020B0604020202020204" pitchFamily="34" charset="0"/>
              </a:rPr>
              <a:t> Junior PMS, Mutter: </a:t>
            </a:r>
            <a:r>
              <a:rPr lang="de-CH" sz="1400" dirty="0" err="1">
                <a:latin typeface="Arial" panose="020B0604020202020204" pitchFamily="34" charset="0"/>
                <a:cs typeface="Arial" panose="020B0604020202020204" pitchFamily="34" charset="0"/>
              </a:rPr>
              <a:t>Pilotina</a:t>
            </a:r>
            <a:r>
              <a:rPr lang="de-CH" sz="1400" dirty="0">
                <a:latin typeface="Arial" panose="020B0604020202020204" pitchFamily="34" charset="0"/>
                <a:cs typeface="Arial" panose="020B0604020202020204" pitchFamily="34" charset="0"/>
              </a:rPr>
              <a:t> HCW, MV: </a:t>
            </a:r>
            <a:r>
              <a:rPr lang="de-CH" sz="1400" dirty="0" err="1">
                <a:latin typeface="Arial" panose="020B0604020202020204" pitchFamily="34" charset="0"/>
                <a:cs typeface="Arial" panose="020B0604020202020204" pitchFamily="34" charset="0"/>
              </a:rPr>
              <a:t>Pilotdino</a:t>
            </a:r>
            <a:endParaRPr lang="de-CH" sz="1400" dirty="0">
              <a:latin typeface="Arial" panose="020B0604020202020204" pitchFamily="34" charset="0"/>
              <a:cs typeface="Arial" panose="020B0604020202020204" pitchFamily="34" charset="0"/>
            </a:endParaRPr>
          </a:p>
          <a:p>
            <a:pPr>
              <a:tabLst>
                <a:tab pos="273050" algn="l"/>
                <a:tab pos="1793875" algn="l"/>
                <a:tab pos="5913438" algn="r"/>
              </a:tabLst>
            </a:pPr>
            <a:r>
              <a:rPr lang="de-CH" sz="1400" dirty="0">
                <a:latin typeface="Arial" panose="020B0604020202020204" pitchFamily="34" charset="0"/>
                <a:cs typeface="Arial" panose="020B0604020202020204" pitchFamily="34" charset="0"/>
              </a:rPr>
              <a:t>Reiter: Manuel Wüthrich Zunzgen	</a:t>
            </a: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r>
              <a:rPr lang="de-CH" sz="1400" dirty="0">
                <a:latin typeface="Arial" panose="020B0604020202020204" pitchFamily="34" charset="0"/>
                <a:cs typeface="Arial" panose="020B0604020202020204" pitchFamily="34" charset="0"/>
              </a:rPr>
              <a:t>Arkopilo war Teilnehmer an der Swiss </a:t>
            </a:r>
            <a:r>
              <a:rPr lang="de-CH" sz="1400" dirty="0" err="1">
                <a:latin typeface="Arial" panose="020B0604020202020204" pitchFamily="34" charset="0"/>
                <a:cs typeface="Arial" panose="020B0604020202020204" pitchFamily="34" charset="0"/>
              </a:rPr>
              <a:t>Breed</a:t>
            </a:r>
            <a:r>
              <a:rPr lang="de-CH" sz="1400" dirty="0">
                <a:latin typeface="Arial" panose="020B0604020202020204" pitchFamily="34" charset="0"/>
                <a:cs typeface="Arial" panose="020B0604020202020204" pitchFamily="34" charset="0"/>
              </a:rPr>
              <a:t> Classic in Aarau im Jahr 2022. Der Wallach absolvierte dieses Jahr 8 Starts an Jungpferdeprüfungen und kam 6 mal mit 0 Punkte ans Ziel. Er ist für die Schweizermeisterschaft in Avenches der 4-jährigen CH-Sportpferde qualifiziert. Ein sehr umgänglicher braver Wallach. Geht alleine ohne Probleme ins Gelände. Arkopilo  zeigt viel Springvermögen.</a:t>
            </a:r>
          </a:p>
          <a:p>
            <a:pPr>
              <a:tabLst>
                <a:tab pos="273050" algn="l"/>
                <a:tab pos="1793875" algn="l"/>
                <a:tab pos="5913438" algn="r"/>
              </a:tabLst>
            </a:pPr>
            <a:endParaRPr lang="de-CH" sz="1400" dirty="0">
              <a:latin typeface="Arial" panose="020B0604020202020204" pitchFamily="34" charset="0"/>
              <a:cs typeface="Arial" panose="020B0604020202020204" pitchFamily="34" charset="0"/>
            </a:endParaRPr>
          </a:p>
          <a:p>
            <a:pPr>
              <a:tabLst>
                <a:tab pos="273050" algn="l"/>
                <a:tab pos="1793875" algn="l"/>
                <a:tab pos="5913438" algn="r"/>
              </a:tabLst>
            </a:pPr>
            <a:r>
              <a:rPr lang="de-CH" sz="1400" b="1" dirty="0">
                <a:latin typeface="Arial" panose="020B0604020202020204" pitchFamily="34" charset="0"/>
                <a:cs typeface="Arial" panose="020B0604020202020204" pitchFamily="34" charset="0"/>
              </a:rPr>
              <a:t>Kontakt : Hansruedi Wüthrich, Zunzgerberg, 4455 Zunzgen</a:t>
            </a:r>
          </a:p>
          <a:p>
            <a:pPr>
              <a:tabLst>
                <a:tab pos="273050" algn="l"/>
                <a:tab pos="1793875" algn="l"/>
                <a:tab pos="5913438" algn="r"/>
              </a:tabLst>
            </a:pPr>
            <a:r>
              <a:rPr lang="de-CH" sz="1400" b="1" dirty="0">
                <a:latin typeface="Arial" panose="020B0604020202020204" pitchFamily="34" charset="0"/>
                <a:cs typeface="Arial" panose="020B0604020202020204" pitchFamily="34" charset="0"/>
              </a:rPr>
              <a:t>                Tel: 079 633 40 81</a:t>
            </a:r>
          </a:p>
          <a:p>
            <a:pPr>
              <a:tabLst>
                <a:tab pos="273050" algn="l"/>
                <a:tab pos="1793875" algn="l"/>
                <a:tab pos="5913438" algn="r"/>
              </a:tabLst>
            </a:pPr>
            <a:r>
              <a:rPr lang="de-CH" sz="1200" dirty="0">
                <a:latin typeface="Arial" panose="020B0604020202020204" pitchFamily="34" charset="0"/>
                <a:cs typeface="Arial" panose="020B0604020202020204" pitchFamily="34" charset="0"/>
              </a:rPr>
              <a:t>	</a:t>
            </a:r>
            <a:r>
              <a:rPr lang="de-CH" sz="1400" dirty="0">
                <a:latin typeface="Arial" panose="020B0604020202020204" pitchFamily="34" charset="0"/>
                <a:cs typeface="Arial" panose="020B0604020202020204" pitchFamily="34" charset="0"/>
              </a:rPr>
              <a:t>	</a:t>
            </a:r>
          </a:p>
        </p:txBody>
      </p:sp>
      <p:pic>
        <p:nvPicPr>
          <p:cNvPr id="4" name="Grafik 3" descr="Ein Bild, das draußen, Himmel, Pferd, Gras enthält.&#10;&#10;Automatisch generierte Beschreibung">
            <a:extLst>
              <a:ext uri="{FF2B5EF4-FFF2-40B4-BE49-F238E27FC236}">
                <a16:creationId xmlns:a16="http://schemas.microsoft.com/office/drawing/2014/main" id="{C766F5BC-CFB9-4F0A-261E-877A167BAD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847" y="4339989"/>
            <a:ext cx="5944373" cy="3877984"/>
          </a:xfrm>
          <a:prstGeom prst="rect">
            <a:avLst/>
          </a:prstGeom>
        </p:spPr>
      </p:pic>
    </p:spTree>
    <p:extLst>
      <p:ext uri="{BB962C8B-B14F-4D97-AF65-F5344CB8AC3E}">
        <p14:creationId xmlns:p14="http://schemas.microsoft.com/office/powerpoint/2010/main" val="2984044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16</a:t>
            </a:fld>
            <a:endParaRPr lang="de-CH" dirty="0"/>
          </a:p>
        </p:txBody>
      </p:sp>
      <p:sp>
        <p:nvSpPr>
          <p:cNvPr id="3" name="Textfeld 2"/>
          <p:cNvSpPr txBox="1"/>
          <p:nvPr/>
        </p:nvSpPr>
        <p:spPr>
          <a:xfrm>
            <a:off x="116632" y="323528"/>
            <a:ext cx="6480720" cy="3200876"/>
          </a:xfrm>
          <a:prstGeom prst="rect">
            <a:avLst/>
          </a:prstGeom>
          <a:noFill/>
        </p:spPr>
        <p:txBody>
          <a:bodyPr wrap="square" rtlCol="0">
            <a:spAutoFit/>
          </a:bodyPr>
          <a:lstStyle/>
          <a:p>
            <a:endParaRPr lang="de-CH" sz="1200" dirty="0">
              <a:latin typeface="Arial" panose="020B0604020202020204" pitchFamily="34" charset="0"/>
              <a:cs typeface="Arial" panose="020B0604020202020204" pitchFamily="34" charset="0"/>
            </a:endParaRPr>
          </a:p>
          <a:p>
            <a:pPr>
              <a:tabLst>
                <a:tab pos="355600" algn="l"/>
                <a:tab pos="5913438" algn="r"/>
              </a:tabLst>
            </a:pPr>
            <a:r>
              <a:rPr lang="de-CH" sz="1200" dirty="0">
                <a:latin typeface="Arial" panose="020B0604020202020204" pitchFamily="34" charset="0"/>
                <a:cs typeface="Arial" panose="020B0604020202020204" pitchFamily="34" charset="0"/>
              </a:rPr>
              <a:t>FM-Wallach/geritten                                                                                              18:35-18:45     </a:t>
            </a:r>
            <a:r>
              <a:rPr lang="de-CH" sz="1200" b="1" dirty="0">
                <a:latin typeface="Arial" panose="020B0604020202020204" pitchFamily="34" charset="0"/>
                <a:cs typeface="Arial" panose="020B0604020202020204" pitchFamily="34" charset="0"/>
              </a:rPr>
              <a:t>                          	</a:t>
            </a:r>
            <a:endParaRPr lang="de-CH" sz="1400" b="1" dirty="0">
              <a:latin typeface="Arial" panose="020B0604020202020204" pitchFamily="34" charset="0"/>
              <a:cs typeface="Arial" panose="020B0604020202020204" pitchFamily="34" charset="0"/>
            </a:endParaRPr>
          </a:p>
          <a:p>
            <a:pPr>
              <a:tabLst>
                <a:tab pos="273050" algn="l"/>
                <a:tab pos="2152650" algn="l"/>
                <a:tab pos="3313113" algn="l"/>
                <a:tab pos="5913438" algn="r"/>
              </a:tabLst>
            </a:pPr>
            <a:r>
              <a:rPr lang="de-CH" sz="1400" b="1" dirty="0">
                <a:latin typeface="Arial" panose="020B0604020202020204" pitchFamily="34" charset="0"/>
                <a:cs typeface="Arial" panose="020B0604020202020204" pitchFamily="34" charset="0"/>
              </a:rPr>
              <a:t>4.  </a:t>
            </a:r>
            <a:r>
              <a:rPr lang="de-CH" sz="1400" b="1" dirty="0" err="1">
                <a:latin typeface="Arial" panose="020B0604020202020204" pitchFamily="34" charset="0"/>
                <a:cs typeface="Arial" panose="020B0604020202020204" pitchFamily="34" charset="0"/>
              </a:rPr>
              <a:t>Naldivo</a:t>
            </a:r>
            <a:r>
              <a:rPr lang="de-CH" sz="1400" b="1" dirty="0">
                <a:latin typeface="Arial" panose="020B0604020202020204" pitchFamily="34" charset="0"/>
                <a:cs typeface="Arial" panose="020B0604020202020204" pitchFamily="34" charset="0"/>
              </a:rPr>
              <a:t> PBM	</a:t>
            </a:r>
            <a:r>
              <a:rPr lang="de-CH" sz="1400" dirty="0">
                <a:latin typeface="Arial" panose="020B0604020202020204" pitchFamily="34" charset="0"/>
                <a:cs typeface="Arial" panose="020B0604020202020204" pitchFamily="34" charset="0"/>
              </a:rPr>
              <a:t>	</a:t>
            </a:r>
          </a:p>
          <a:p>
            <a:pPr>
              <a:tabLst>
                <a:tab pos="273050" algn="l"/>
                <a:tab pos="3313113" algn="l"/>
                <a:tab pos="5913438" algn="r"/>
              </a:tabLst>
            </a:pPr>
            <a:endParaRPr lang="de-CH" sz="1400" dirty="0">
              <a:latin typeface="Arial" panose="020B0604020202020204" pitchFamily="34" charset="0"/>
              <a:cs typeface="Arial" panose="020B0604020202020204" pitchFamily="34" charset="0"/>
            </a:endParaRPr>
          </a:p>
          <a:p>
            <a:pPr>
              <a:tabLst>
                <a:tab pos="273050" algn="l"/>
                <a:tab pos="3313113" algn="l"/>
                <a:tab pos="5913438" algn="r"/>
              </a:tabLst>
            </a:pPr>
            <a:r>
              <a:rPr lang="de-CH" sz="1200" dirty="0">
                <a:latin typeface="Arial" panose="020B0604020202020204" pitchFamily="34" charset="0"/>
                <a:cs typeface="Arial" panose="020B0604020202020204" pitchFamily="34" charset="0"/>
              </a:rPr>
              <a:t>FM-Wallach, braun, geb. 21.04.2019, Stockmass 160 cm</a:t>
            </a:r>
          </a:p>
          <a:p>
            <a:pPr>
              <a:tabLst>
                <a:tab pos="273050" algn="l"/>
                <a:tab pos="1793875" algn="l"/>
                <a:tab pos="5913438" algn="r"/>
              </a:tabLst>
            </a:pPr>
            <a:r>
              <a:rPr lang="de-CH" sz="1200" dirty="0">
                <a:latin typeface="Arial" panose="020B0604020202020204" pitchFamily="34" charset="0"/>
                <a:cs typeface="Arial" panose="020B0604020202020204" pitchFamily="34" charset="0"/>
              </a:rPr>
              <a:t>Abstammung:	Nino F.W., M: </a:t>
            </a:r>
            <a:r>
              <a:rPr lang="de-CH" sz="1200" dirty="0" err="1">
                <a:latin typeface="Arial" panose="020B0604020202020204" pitchFamily="34" charset="0"/>
                <a:cs typeface="Arial" panose="020B0604020202020204" pitchFamily="34" charset="0"/>
              </a:rPr>
              <a:t>Valdiva</a:t>
            </a:r>
            <a:r>
              <a:rPr lang="de-CH" sz="1200" dirty="0">
                <a:latin typeface="Arial" panose="020B0604020202020204" pitchFamily="34" charset="0"/>
                <a:cs typeface="Arial" panose="020B0604020202020204" pitchFamily="34" charset="0"/>
              </a:rPr>
              <a:t> PBM, MV: </a:t>
            </a:r>
            <a:r>
              <a:rPr lang="de-CH" sz="1200" dirty="0" err="1">
                <a:latin typeface="Arial" panose="020B0604020202020204" pitchFamily="34" charset="0"/>
                <a:cs typeface="Arial" panose="020B0604020202020204" pitchFamily="34" charset="0"/>
              </a:rPr>
              <a:t>Vulcain</a:t>
            </a: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r>
              <a:rPr lang="de-CH" sz="1200" dirty="0">
                <a:latin typeface="Arial" panose="020B0604020202020204" pitchFamily="34" charset="0"/>
                <a:cs typeface="Arial" panose="020B0604020202020204" pitchFamily="34" charset="0"/>
              </a:rPr>
              <a:t>Reiter:	Regula Basler</a:t>
            </a: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r>
              <a:rPr lang="de-CH" sz="1200" dirty="0">
                <a:latin typeface="Arial" panose="020B0604020202020204" pitchFamily="34" charset="0"/>
                <a:cs typeface="Arial" panose="020B0604020202020204" pitchFamily="34" charset="0"/>
              </a:rPr>
              <a:t>Sehr sportlicher Wallach mit guten Grundgangarten.</a:t>
            </a: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r>
              <a:rPr lang="de-CH" sz="1400" b="1" dirty="0">
                <a:latin typeface="Arial" panose="020B0604020202020204" pitchFamily="34" charset="0"/>
                <a:cs typeface="Arial" panose="020B0604020202020204" pitchFamily="34" charset="0"/>
              </a:rPr>
              <a:t>Kontakt: Werner Pfister und Regula Basler, Bad Hof 102, 4464 Maisprach	           Tel. 079 736 73 02</a:t>
            </a:r>
            <a:r>
              <a:rPr lang="de-CH" sz="1200" dirty="0">
                <a:latin typeface="Arial" panose="020B0604020202020204" pitchFamily="34" charset="0"/>
                <a:cs typeface="Arial" panose="020B0604020202020204" pitchFamily="34" charset="0"/>
              </a:rPr>
              <a:t>		</a:t>
            </a:r>
            <a:r>
              <a:rPr lang="de-CH" sz="1400" dirty="0">
                <a:latin typeface="Arial" panose="020B0604020202020204" pitchFamily="34" charset="0"/>
                <a:cs typeface="Arial" panose="020B0604020202020204" pitchFamily="34" charset="0"/>
              </a:rPr>
              <a:t>	</a:t>
            </a:r>
          </a:p>
        </p:txBody>
      </p:sp>
      <p:pic>
        <p:nvPicPr>
          <p:cNvPr id="6" name="Grafik 5" descr="Ein Bild, das draußen, Hengst, Mähne, Stute enthält.&#10;&#10;Automatisch generierte Beschreibung">
            <a:extLst>
              <a:ext uri="{FF2B5EF4-FFF2-40B4-BE49-F238E27FC236}">
                <a16:creationId xmlns:a16="http://schemas.microsoft.com/office/drawing/2014/main" id="{51D3DABE-F03C-8415-0A80-9196D3ADE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88" y="4572000"/>
            <a:ext cx="5958299" cy="3210730"/>
          </a:xfrm>
          <a:prstGeom prst="rect">
            <a:avLst/>
          </a:prstGeom>
        </p:spPr>
      </p:pic>
    </p:spTree>
    <p:extLst>
      <p:ext uri="{BB962C8B-B14F-4D97-AF65-F5344CB8AC3E}">
        <p14:creationId xmlns:p14="http://schemas.microsoft.com/office/powerpoint/2010/main" val="3372527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17</a:t>
            </a:fld>
            <a:endParaRPr lang="de-CH" dirty="0"/>
          </a:p>
        </p:txBody>
      </p:sp>
      <p:sp>
        <p:nvSpPr>
          <p:cNvPr id="6" name="Textfeld 5"/>
          <p:cNvSpPr txBox="1"/>
          <p:nvPr/>
        </p:nvSpPr>
        <p:spPr>
          <a:xfrm>
            <a:off x="283790" y="395536"/>
            <a:ext cx="6336704" cy="3600986"/>
          </a:xfrm>
          <a:prstGeom prst="rect">
            <a:avLst/>
          </a:prstGeom>
          <a:noFill/>
        </p:spPr>
        <p:txBody>
          <a:bodyPr wrap="square" rtlCol="0">
            <a:spAutoFit/>
          </a:bodyPr>
          <a:lstStyle/>
          <a:p>
            <a:pPr>
              <a:tabLst>
                <a:tab pos="355600" algn="l"/>
                <a:tab pos="5913438" algn="r"/>
              </a:tabLst>
            </a:pPr>
            <a:r>
              <a:rPr lang="de-CH" sz="1200" dirty="0">
                <a:latin typeface="Arial" panose="020B0604020202020204" pitchFamily="34" charset="0"/>
                <a:cs typeface="Arial" panose="020B0604020202020204" pitchFamily="34" charset="0"/>
              </a:rPr>
              <a:t>CH-Wallach geritten/gesprungen                                                                     18:45-19:00</a:t>
            </a:r>
          </a:p>
          <a:p>
            <a:pPr>
              <a:tabLst>
                <a:tab pos="355600" algn="l"/>
                <a:tab pos="5913438" algn="r"/>
              </a:tabLst>
            </a:pPr>
            <a:endParaRPr lang="de-CH" sz="1200" dirty="0">
              <a:latin typeface="Arial" panose="020B0604020202020204" pitchFamily="34" charset="0"/>
              <a:cs typeface="Arial" panose="020B0604020202020204" pitchFamily="34" charset="0"/>
            </a:endParaRPr>
          </a:p>
          <a:p>
            <a:pPr>
              <a:tabLst>
                <a:tab pos="355600" algn="l"/>
                <a:tab pos="5913438" algn="r"/>
              </a:tabLst>
            </a:pPr>
            <a:r>
              <a:rPr lang="de-CH" sz="1200" b="1" dirty="0">
                <a:latin typeface="Arial" panose="020B0604020202020204" pitchFamily="34" charset="0"/>
                <a:cs typeface="Arial" panose="020B0604020202020204" pitchFamily="34" charset="0"/>
              </a:rPr>
              <a:t>5.  </a:t>
            </a:r>
            <a:r>
              <a:rPr lang="de-CH" sz="1400" b="1" dirty="0">
                <a:latin typeface="Arial" panose="020B0604020202020204" pitchFamily="34" charset="0"/>
                <a:cs typeface="Arial" panose="020B0604020202020204" pitchFamily="34" charset="0"/>
              </a:rPr>
              <a:t>Krokodile Dundee vom Eigen</a:t>
            </a:r>
          </a:p>
          <a:p>
            <a:pPr>
              <a:tabLst>
                <a:tab pos="355600" algn="l"/>
                <a:tab pos="5913438" algn="r"/>
              </a:tabLst>
            </a:pPr>
            <a:r>
              <a:rPr lang="de-CH" sz="1400" dirty="0">
                <a:latin typeface="Arial" panose="020B0604020202020204" pitchFamily="34" charset="0"/>
                <a:cs typeface="Arial" panose="020B0604020202020204" pitchFamily="34" charset="0"/>
              </a:rPr>
              <a:t>	</a:t>
            </a:r>
          </a:p>
          <a:p>
            <a:pPr>
              <a:tabLst>
                <a:tab pos="273050" algn="l"/>
                <a:tab pos="3313113" algn="l"/>
                <a:tab pos="5913438" algn="r"/>
              </a:tabLst>
            </a:pPr>
            <a:r>
              <a:rPr lang="de-CH" sz="1400" dirty="0">
                <a:latin typeface="Arial" panose="020B0604020202020204" pitchFamily="34" charset="0"/>
                <a:cs typeface="Arial" panose="020B0604020202020204" pitchFamily="34" charset="0"/>
              </a:rPr>
              <a:t>CH-Sportpferd, Wallach, dunkelbraun, geb. 28.03.2019</a:t>
            </a:r>
          </a:p>
          <a:p>
            <a:pPr>
              <a:tabLst>
                <a:tab pos="534988" algn="l"/>
                <a:tab pos="1790700" algn="l"/>
                <a:tab pos="4394200" algn="l"/>
              </a:tabLst>
            </a:pPr>
            <a:r>
              <a:rPr lang="de-CH" sz="1400" dirty="0">
                <a:latin typeface="Arial" panose="020B0604020202020204" pitchFamily="34" charset="0"/>
                <a:cs typeface="Arial" panose="020B0604020202020204" pitchFamily="34" charset="0"/>
              </a:rPr>
              <a:t>Abstammung: V: </a:t>
            </a:r>
            <a:r>
              <a:rPr lang="de-CH" sz="1400" dirty="0" err="1">
                <a:latin typeface="Arial" panose="020B0604020202020204" pitchFamily="34" charset="0"/>
                <a:cs typeface="Arial" panose="020B0604020202020204" pitchFamily="34" charset="0"/>
              </a:rPr>
              <a:t>Kosimo</a:t>
            </a:r>
            <a:r>
              <a:rPr lang="de-CH" sz="1400" dirty="0">
                <a:latin typeface="Arial" panose="020B0604020202020204" pitchFamily="34" charset="0"/>
                <a:cs typeface="Arial" panose="020B0604020202020204" pitchFamily="34" charset="0"/>
              </a:rPr>
              <a:t> vom Eigen, M: </a:t>
            </a:r>
            <a:r>
              <a:rPr lang="de-CH" sz="1400" dirty="0" err="1">
                <a:latin typeface="Arial" panose="020B0604020202020204" pitchFamily="34" charset="0"/>
                <a:cs typeface="Arial" panose="020B0604020202020204" pitchFamily="34" charset="0"/>
              </a:rPr>
              <a:t>Zomita</a:t>
            </a:r>
            <a:r>
              <a:rPr lang="de-CH" sz="1400" dirty="0">
                <a:latin typeface="Arial" panose="020B0604020202020204" pitchFamily="34" charset="0"/>
                <a:cs typeface="Arial" panose="020B0604020202020204" pitchFamily="34" charset="0"/>
              </a:rPr>
              <a:t>, MV: </a:t>
            </a:r>
            <a:r>
              <a:rPr lang="de-CH" sz="1400" dirty="0" err="1">
                <a:latin typeface="Arial" panose="020B0604020202020204" pitchFamily="34" charset="0"/>
                <a:cs typeface="Arial" panose="020B0604020202020204" pitchFamily="34" charset="0"/>
              </a:rPr>
              <a:t>Oklund</a:t>
            </a:r>
            <a:endParaRPr lang="de-CH" sz="1400" dirty="0">
              <a:latin typeface="Arial" panose="020B0604020202020204" pitchFamily="34" charset="0"/>
              <a:cs typeface="Arial" panose="020B0604020202020204" pitchFamily="34" charset="0"/>
            </a:endParaRPr>
          </a:p>
          <a:p>
            <a:pPr>
              <a:tabLst>
                <a:tab pos="534988" algn="l"/>
                <a:tab pos="1790700" algn="l"/>
                <a:tab pos="4394200" algn="l"/>
              </a:tabLst>
            </a:pPr>
            <a:endParaRPr lang="de-CH" sz="1400" dirty="0">
              <a:latin typeface="Arial" panose="020B0604020202020204" pitchFamily="34" charset="0"/>
              <a:cs typeface="Arial" panose="020B0604020202020204" pitchFamily="34" charset="0"/>
            </a:endParaRPr>
          </a:p>
          <a:p>
            <a:pPr>
              <a:tabLst>
                <a:tab pos="534988" algn="l"/>
                <a:tab pos="1790700" algn="l"/>
                <a:tab pos="4394200" algn="l"/>
              </a:tabLst>
            </a:pPr>
            <a:r>
              <a:rPr lang="de-CH" sz="1400" dirty="0">
                <a:latin typeface="Arial" panose="020B0604020202020204" pitchFamily="34" charset="0"/>
                <a:cs typeface="Arial" panose="020B0604020202020204" pitchFamily="34" charset="0"/>
              </a:rPr>
              <a:t>Krokodile Dundee hat dieses Jahr Jungpferdeprüfungen Springen absolviert und zeigt bereits 3 0-Fehler Parcours. Sein Vater </a:t>
            </a:r>
            <a:r>
              <a:rPr lang="de-CH" sz="1400" dirty="0" err="1">
                <a:latin typeface="Arial" panose="020B0604020202020204" pitchFamily="34" charset="0"/>
                <a:cs typeface="Arial" panose="020B0604020202020204" pitchFamily="34" charset="0"/>
              </a:rPr>
              <a:t>Kosimo</a:t>
            </a:r>
            <a:r>
              <a:rPr lang="de-CH" sz="1400" dirty="0">
                <a:latin typeface="Arial" panose="020B0604020202020204" pitchFamily="34" charset="0"/>
                <a:cs typeface="Arial" panose="020B0604020202020204" pitchFamily="34" charset="0"/>
              </a:rPr>
              <a:t> MM, geritten von Alain </a:t>
            </a:r>
            <a:r>
              <a:rPr lang="de-CH" sz="1400" dirty="0" err="1">
                <a:latin typeface="Arial" panose="020B0604020202020204" pitchFamily="34" charset="0"/>
                <a:cs typeface="Arial" panose="020B0604020202020204" pitchFamily="34" charset="0"/>
              </a:rPr>
              <a:t>Jufer</a:t>
            </a:r>
            <a:r>
              <a:rPr lang="de-CH" sz="1400" dirty="0">
                <a:latin typeface="Arial" panose="020B0604020202020204" pitchFamily="34" charset="0"/>
                <a:cs typeface="Arial" panose="020B0604020202020204" pitchFamily="34" charset="0"/>
              </a:rPr>
              <a:t>, weist internationale Klassierungen bis 150 cm auf. Die Mutter </a:t>
            </a:r>
            <a:r>
              <a:rPr lang="de-CH" sz="1400" dirty="0" err="1">
                <a:latin typeface="Arial" panose="020B0604020202020204" pitchFamily="34" charset="0"/>
                <a:cs typeface="Arial" panose="020B0604020202020204" pitchFamily="34" charset="0"/>
              </a:rPr>
              <a:t>Zomita</a:t>
            </a:r>
            <a:r>
              <a:rPr lang="de-CH" sz="1400" dirty="0">
                <a:latin typeface="Arial" panose="020B0604020202020204" pitchFamily="34" charset="0"/>
                <a:cs typeface="Arial" panose="020B0604020202020204" pitchFamily="34" charset="0"/>
              </a:rPr>
              <a:t> konnte sich bis 120 cm klassieren.</a:t>
            </a: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a:p>
            <a:r>
              <a:rPr lang="de-CH" sz="1400" b="1" dirty="0">
                <a:latin typeface="Arial" panose="020B0604020202020204" pitchFamily="34" charset="0"/>
                <a:cs typeface="Arial" panose="020B0604020202020204" pitchFamily="34" charset="0"/>
              </a:rPr>
              <a:t>Kontakt: Urs </a:t>
            </a:r>
            <a:r>
              <a:rPr lang="de-CH" sz="1400" b="1" dirty="0" err="1">
                <a:latin typeface="Arial" panose="020B0604020202020204" pitchFamily="34" charset="0"/>
                <a:cs typeface="Arial" panose="020B0604020202020204" pitchFamily="34" charset="0"/>
              </a:rPr>
              <a:t>Wiggli</a:t>
            </a:r>
            <a:r>
              <a:rPr lang="de-CH" sz="1400" b="1" dirty="0">
                <a:latin typeface="Arial" panose="020B0604020202020204" pitchFamily="34" charset="0"/>
                <a:cs typeface="Arial" panose="020B0604020202020204" pitchFamily="34" charset="0"/>
              </a:rPr>
              <a:t> und Barbra </a:t>
            </a:r>
            <a:r>
              <a:rPr lang="de-CH" sz="1400" b="1" dirty="0" err="1">
                <a:latin typeface="Arial" panose="020B0604020202020204" pitchFamily="34" charset="0"/>
                <a:cs typeface="Arial" panose="020B0604020202020204" pitchFamily="34" charset="0"/>
              </a:rPr>
              <a:t>Schnieper</a:t>
            </a:r>
            <a:r>
              <a:rPr lang="de-CH" sz="1400" b="1" dirty="0">
                <a:latin typeface="Arial" panose="020B0604020202020204" pitchFamily="34" charset="0"/>
                <a:cs typeface="Arial" panose="020B0604020202020204" pitchFamily="34" charset="0"/>
              </a:rPr>
              <a:t>, </a:t>
            </a:r>
            <a:r>
              <a:rPr lang="de-CH" sz="1400" b="1" dirty="0" err="1">
                <a:latin typeface="Arial" panose="020B0604020202020204" pitchFamily="34" charset="0"/>
                <a:cs typeface="Arial" panose="020B0604020202020204" pitchFamily="34" charset="0"/>
              </a:rPr>
              <a:t>Eigenhof</a:t>
            </a:r>
            <a:r>
              <a:rPr lang="de-CH" sz="1400" b="1" dirty="0">
                <a:latin typeface="Arial" panose="020B0604020202020204" pitchFamily="34" charset="0"/>
                <a:cs typeface="Arial" panose="020B0604020202020204" pitchFamily="34" charset="0"/>
              </a:rPr>
              <a:t>, 4206 Seewen</a:t>
            </a:r>
          </a:p>
          <a:p>
            <a:r>
              <a:rPr lang="de-CH" sz="1400" b="1" dirty="0">
                <a:latin typeface="Arial" panose="020B0604020202020204" pitchFamily="34" charset="0"/>
                <a:cs typeface="Arial" panose="020B0604020202020204" pitchFamily="34" charset="0"/>
              </a:rPr>
              <a:t>                079 750 29 93</a:t>
            </a:r>
          </a:p>
          <a:p>
            <a:endParaRPr lang="de-CH" sz="1400" b="1" dirty="0">
              <a:latin typeface="Arial" panose="020B0604020202020204" pitchFamily="34" charset="0"/>
              <a:cs typeface="Arial" panose="020B0604020202020204" pitchFamily="34" charset="0"/>
            </a:endParaRP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p:txBody>
      </p:sp>
      <p:pic>
        <p:nvPicPr>
          <p:cNvPr id="7" name="Grafik 6" descr="Ein Bild, das Pferd, Pferdesport, draußen, Zügel enthält.&#10;&#10;Automatisch generierte Beschreibung">
            <a:extLst>
              <a:ext uri="{FF2B5EF4-FFF2-40B4-BE49-F238E27FC236}">
                <a16:creationId xmlns:a16="http://schemas.microsoft.com/office/drawing/2014/main" id="{83016945-391D-6606-AEF9-F488C2F85C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163" y="4163007"/>
            <a:ext cx="6151958" cy="4103308"/>
          </a:xfrm>
          <a:prstGeom prst="rect">
            <a:avLst/>
          </a:prstGeom>
        </p:spPr>
      </p:pic>
    </p:spTree>
    <p:extLst>
      <p:ext uri="{BB962C8B-B14F-4D97-AF65-F5344CB8AC3E}">
        <p14:creationId xmlns:p14="http://schemas.microsoft.com/office/powerpoint/2010/main" val="876776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18</a:t>
            </a:fld>
            <a:endParaRPr lang="de-CH" dirty="0"/>
          </a:p>
        </p:txBody>
      </p:sp>
      <p:pic>
        <p:nvPicPr>
          <p:cNvPr id="5" name="Grafik 4">
            <a:extLst>
              <a:ext uri="{FF2B5EF4-FFF2-40B4-BE49-F238E27FC236}">
                <a16:creationId xmlns:a16="http://schemas.microsoft.com/office/drawing/2014/main" id="{D0560771-F758-DF64-5018-85C907C4F352}"/>
              </a:ext>
            </a:extLst>
          </p:cNvPr>
          <p:cNvPicPr>
            <a:picLocks noChangeAspect="1"/>
          </p:cNvPicPr>
          <p:nvPr/>
        </p:nvPicPr>
        <p:blipFill>
          <a:blip r:embed="rId2"/>
          <a:stretch>
            <a:fillRect/>
          </a:stretch>
        </p:blipFill>
        <p:spPr>
          <a:xfrm>
            <a:off x="620688" y="315528"/>
            <a:ext cx="5767536" cy="8117272"/>
          </a:xfrm>
          <a:prstGeom prst="rect">
            <a:avLst/>
          </a:prstGeom>
        </p:spPr>
      </p:pic>
    </p:spTree>
    <p:extLst>
      <p:ext uri="{BB962C8B-B14F-4D97-AF65-F5344CB8AC3E}">
        <p14:creationId xmlns:p14="http://schemas.microsoft.com/office/powerpoint/2010/main" val="3090738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19</a:t>
            </a:fld>
            <a:endParaRPr lang="de-CH" dirty="0"/>
          </a:p>
        </p:txBody>
      </p:sp>
      <p:pic>
        <p:nvPicPr>
          <p:cNvPr id="6" name="Grafik 5">
            <a:extLst>
              <a:ext uri="{FF2B5EF4-FFF2-40B4-BE49-F238E27FC236}">
                <a16:creationId xmlns:a16="http://schemas.microsoft.com/office/drawing/2014/main" id="{A2A0F0EE-9638-3A8A-9005-0A766F42FBF4}"/>
              </a:ext>
            </a:extLst>
          </p:cNvPr>
          <p:cNvPicPr>
            <a:picLocks noChangeAspect="1"/>
          </p:cNvPicPr>
          <p:nvPr/>
        </p:nvPicPr>
        <p:blipFill>
          <a:blip r:embed="rId2"/>
          <a:stretch>
            <a:fillRect/>
          </a:stretch>
        </p:blipFill>
        <p:spPr>
          <a:xfrm>
            <a:off x="656692" y="509141"/>
            <a:ext cx="5544615" cy="7890413"/>
          </a:xfrm>
          <a:prstGeom prst="rect">
            <a:avLst/>
          </a:prstGeom>
        </p:spPr>
      </p:pic>
    </p:spTree>
    <p:extLst>
      <p:ext uri="{BB962C8B-B14F-4D97-AF65-F5344CB8AC3E}">
        <p14:creationId xmlns:p14="http://schemas.microsoft.com/office/powerpoint/2010/main" val="3514917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B4C3770-E8A7-241F-6559-FD8443161865}"/>
              </a:ext>
            </a:extLst>
          </p:cNvPr>
          <p:cNvPicPr>
            <a:picLocks noChangeAspect="1"/>
          </p:cNvPicPr>
          <p:nvPr/>
        </p:nvPicPr>
        <p:blipFill>
          <a:blip r:embed="rId2"/>
          <a:stretch>
            <a:fillRect/>
          </a:stretch>
        </p:blipFill>
        <p:spPr>
          <a:xfrm>
            <a:off x="620689" y="343363"/>
            <a:ext cx="5581246" cy="8117069"/>
          </a:xfrm>
          <a:prstGeom prst="rect">
            <a:avLst/>
          </a:prstGeom>
        </p:spPr>
      </p:pic>
    </p:spTree>
    <p:extLst>
      <p:ext uri="{BB962C8B-B14F-4D97-AF65-F5344CB8AC3E}">
        <p14:creationId xmlns:p14="http://schemas.microsoft.com/office/powerpoint/2010/main" val="1767786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20</a:t>
            </a:fld>
            <a:endParaRPr lang="de-CH" dirty="0"/>
          </a:p>
        </p:txBody>
      </p:sp>
      <p:sp>
        <p:nvSpPr>
          <p:cNvPr id="3" name="Textfeld 2"/>
          <p:cNvSpPr txBox="1"/>
          <p:nvPr/>
        </p:nvSpPr>
        <p:spPr>
          <a:xfrm>
            <a:off x="116632" y="122768"/>
            <a:ext cx="6336704" cy="4062651"/>
          </a:xfrm>
          <a:prstGeom prst="rect">
            <a:avLst/>
          </a:prstGeom>
          <a:noFill/>
        </p:spPr>
        <p:txBody>
          <a:bodyPr wrap="square" rtlCol="0">
            <a:spAutoFit/>
          </a:bodyPr>
          <a:lstStyle/>
          <a:p>
            <a:pPr>
              <a:tabLst>
                <a:tab pos="273050" algn="l"/>
                <a:tab pos="1793875" algn="l"/>
                <a:tab pos="5913438" algn="r"/>
              </a:tabLst>
            </a:pPr>
            <a:r>
              <a:rPr lang="de-CH" sz="1400" dirty="0">
                <a:latin typeface="Arial" panose="020B0604020202020204" pitchFamily="34" charset="0"/>
                <a:cs typeface="Arial" panose="020B0604020202020204" pitchFamily="34" charset="0"/>
              </a:rPr>
              <a:t>	</a:t>
            </a:r>
          </a:p>
          <a:p>
            <a:pPr>
              <a:tabLst>
                <a:tab pos="355600" algn="l"/>
                <a:tab pos="5913438" algn="r"/>
              </a:tabLst>
            </a:pPr>
            <a:r>
              <a:rPr lang="de-CH" sz="1200" dirty="0">
                <a:latin typeface="Arial" panose="020B0604020202020204" pitchFamily="34" charset="0"/>
                <a:cs typeface="Arial" panose="020B0604020202020204" pitchFamily="34" charset="0"/>
              </a:rPr>
              <a:t>FM-Wallach an der Hand                                                                                 	19:00-19:05</a:t>
            </a:r>
          </a:p>
          <a:p>
            <a:pPr>
              <a:tabLst>
                <a:tab pos="273050" algn="l"/>
                <a:tab pos="1793875" algn="l"/>
                <a:tab pos="5913438" algn="r"/>
              </a:tabLst>
            </a:pPr>
            <a:endParaRPr lang="de-CH" sz="1400" dirty="0">
              <a:latin typeface="Arial" panose="020B0604020202020204" pitchFamily="34" charset="0"/>
              <a:cs typeface="Arial" panose="020B0604020202020204" pitchFamily="34" charset="0"/>
            </a:endParaRPr>
          </a:p>
          <a:p>
            <a:pPr>
              <a:tabLst>
                <a:tab pos="355600" algn="l"/>
                <a:tab pos="1793875" algn="l"/>
                <a:tab pos="3313113" algn="l"/>
                <a:tab pos="5913438" algn="r"/>
              </a:tabLst>
            </a:pPr>
            <a:r>
              <a:rPr lang="de-CH" sz="1400" b="1" dirty="0">
                <a:latin typeface="Arial" panose="020B0604020202020204" pitchFamily="34" charset="0"/>
                <a:cs typeface="Arial" panose="020B0604020202020204" pitchFamily="34" charset="0"/>
              </a:rPr>
              <a:t>6.  </a:t>
            </a:r>
            <a:r>
              <a:rPr lang="de-CH" sz="1400" b="1" dirty="0" err="1">
                <a:latin typeface="Arial" panose="020B0604020202020204" pitchFamily="34" charset="0"/>
                <a:cs typeface="Arial" panose="020B0604020202020204" pitchFamily="34" charset="0"/>
              </a:rPr>
              <a:t>Calum</a:t>
            </a:r>
            <a:endParaRPr lang="de-CH" sz="1400" b="1" dirty="0">
              <a:latin typeface="Arial" panose="020B0604020202020204" pitchFamily="34" charset="0"/>
              <a:cs typeface="Arial" panose="020B0604020202020204" pitchFamily="34" charset="0"/>
            </a:endParaRPr>
          </a:p>
          <a:p>
            <a:pPr>
              <a:tabLst>
                <a:tab pos="355600" algn="l"/>
                <a:tab pos="1793875" algn="l"/>
                <a:tab pos="3313113" algn="l"/>
                <a:tab pos="5913438" algn="r"/>
              </a:tabLst>
            </a:pPr>
            <a:r>
              <a:rPr lang="de-CH" sz="1400" b="1" dirty="0">
                <a:latin typeface="Arial" panose="020B0604020202020204" pitchFamily="34" charset="0"/>
                <a:cs typeface="Arial" panose="020B0604020202020204" pitchFamily="34" charset="0"/>
              </a:rPr>
              <a:t>	</a:t>
            </a:r>
            <a:r>
              <a:rPr lang="de-CH" sz="1400" dirty="0">
                <a:latin typeface="Arial" panose="020B0604020202020204" pitchFamily="34" charset="0"/>
                <a:cs typeface="Arial" panose="020B0604020202020204" pitchFamily="34" charset="0"/>
              </a:rPr>
              <a:t> 		</a:t>
            </a:r>
          </a:p>
          <a:p>
            <a:pPr>
              <a:tabLst>
                <a:tab pos="273050" algn="l"/>
                <a:tab pos="3313113" algn="l"/>
                <a:tab pos="5913438" algn="r"/>
              </a:tabLst>
            </a:pPr>
            <a:r>
              <a:rPr lang="de-CH" sz="1200" dirty="0">
                <a:latin typeface="Arial" panose="020B0604020202020204" pitchFamily="34" charset="0"/>
                <a:cs typeface="Arial" panose="020B0604020202020204" pitchFamily="34" charset="0"/>
              </a:rPr>
              <a:t>FM-Wallach, Fuchs, geb. 16.04.2020, Stockmass ca.156 cm</a:t>
            </a:r>
          </a:p>
          <a:p>
            <a:pPr>
              <a:tabLst>
                <a:tab pos="273050" algn="l"/>
                <a:tab pos="1793875" algn="l"/>
                <a:tab pos="5913438" algn="r"/>
              </a:tabLst>
            </a:pPr>
            <a:r>
              <a:rPr lang="de-CH" sz="1200" dirty="0">
                <a:latin typeface="Arial" panose="020B0604020202020204" pitchFamily="34" charset="0"/>
                <a:cs typeface="Arial" panose="020B0604020202020204" pitchFamily="34" charset="0"/>
              </a:rPr>
              <a:t>Abstammung: V:Coventry, M: </a:t>
            </a:r>
            <a:r>
              <a:rPr lang="de-CH" sz="1200" dirty="0" err="1">
                <a:latin typeface="Arial" panose="020B0604020202020204" pitchFamily="34" charset="0"/>
                <a:cs typeface="Arial" panose="020B0604020202020204" pitchFamily="34" charset="0"/>
              </a:rPr>
              <a:t>Johira</a:t>
            </a:r>
            <a:r>
              <a:rPr lang="de-CH" sz="1200" dirty="0">
                <a:latin typeface="Arial" panose="020B0604020202020204" pitchFamily="34" charset="0"/>
                <a:cs typeface="Arial" panose="020B0604020202020204" pitchFamily="34" charset="0"/>
              </a:rPr>
              <a:t>, MV: Legal</a:t>
            </a:r>
          </a:p>
          <a:p>
            <a:pPr>
              <a:tabLst>
                <a:tab pos="273050" algn="l"/>
                <a:tab pos="3313113" algn="l"/>
                <a:tab pos="5913438" algn="r"/>
              </a:tabLst>
            </a:pPr>
            <a:endParaRPr lang="de-CH" sz="1200" dirty="0">
              <a:latin typeface="Arial" panose="020B0604020202020204" pitchFamily="34" charset="0"/>
              <a:cs typeface="Arial" panose="020B0604020202020204" pitchFamily="34" charset="0"/>
            </a:endParaRPr>
          </a:p>
          <a:p>
            <a:pPr>
              <a:tabLst>
                <a:tab pos="273050" algn="l"/>
                <a:tab pos="3313113" algn="l"/>
                <a:tab pos="5913438" algn="r"/>
              </a:tabLst>
            </a:pPr>
            <a:r>
              <a:rPr lang="de-CH" sz="1200" kern="0" dirty="0" err="1">
                <a:effectLst/>
                <a:latin typeface="Arial" panose="020B0604020202020204" pitchFamily="34" charset="0"/>
                <a:ea typeface="Calibri" panose="020F0502020204030204" pitchFamily="34" charset="0"/>
                <a:cs typeface="Arial" panose="020B0604020202020204" pitchFamily="34" charset="0"/>
              </a:rPr>
              <a:t>Calum</a:t>
            </a:r>
            <a:r>
              <a:rPr lang="de-CH" sz="1200" kern="0" dirty="0">
                <a:effectLst/>
                <a:latin typeface="Arial" panose="020B0604020202020204" pitchFamily="34" charset="0"/>
                <a:ea typeface="Calibri" panose="020F0502020204030204" pitchFamily="34" charset="0"/>
                <a:cs typeface="Arial" panose="020B0604020202020204" pitchFamily="34" charset="0"/>
              </a:rPr>
              <a:t> ist noch nicht angeritten. Er ist Roh, kann auf Wunsch aber schonend angeritten werden.</a:t>
            </a:r>
            <a:r>
              <a:rPr lang="de-CH" sz="1200" kern="0" dirty="0">
                <a:latin typeface="Arial" panose="020B0604020202020204" pitchFamily="34" charset="0"/>
                <a:ea typeface="Calibri" panose="020F0502020204030204" pitchFamily="34" charset="0"/>
                <a:cs typeface="Arial" panose="020B0604020202020204" pitchFamily="34" charset="0"/>
              </a:rPr>
              <a:t> </a:t>
            </a:r>
            <a:r>
              <a:rPr lang="de-CH" sz="1200" kern="0" dirty="0">
                <a:effectLst/>
                <a:latin typeface="Arial" panose="020B0604020202020204" pitchFamily="34" charset="0"/>
                <a:ea typeface="Calibri" panose="020F0502020204030204" pitchFamily="34" charset="0"/>
                <a:cs typeface="Arial" panose="020B0604020202020204" pitchFamily="34" charset="0"/>
              </a:rPr>
              <a:t>Sein heller Behang hat er von seinem bekannten Vater COVENTRY</a:t>
            </a:r>
            <a:br>
              <a:rPr lang="de-CH" sz="1200" kern="0" dirty="0">
                <a:effectLst/>
                <a:latin typeface="Arial" panose="020B0604020202020204" pitchFamily="34" charset="0"/>
                <a:ea typeface="Calibri" panose="020F0502020204030204" pitchFamily="34" charset="0"/>
                <a:cs typeface="Arial" panose="020B0604020202020204" pitchFamily="34" charset="0"/>
              </a:rPr>
            </a:br>
            <a:br>
              <a:rPr lang="de-CH" sz="1200" kern="0" dirty="0">
                <a:effectLst/>
                <a:latin typeface="Arial" panose="020B0604020202020204" pitchFamily="34" charset="0"/>
                <a:ea typeface="Calibri" panose="020F0502020204030204" pitchFamily="34" charset="0"/>
                <a:cs typeface="Arial" panose="020B0604020202020204" pitchFamily="34" charset="0"/>
              </a:rPr>
            </a:br>
            <a:r>
              <a:rPr lang="de-CH" sz="1200" kern="0" dirty="0" err="1">
                <a:effectLst/>
                <a:latin typeface="Arial" panose="020B0604020202020204" pitchFamily="34" charset="0"/>
                <a:ea typeface="Calibri" panose="020F0502020204030204" pitchFamily="34" charset="0"/>
                <a:cs typeface="Arial" panose="020B0604020202020204" pitchFamily="34" charset="0"/>
              </a:rPr>
              <a:t>Calum</a:t>
            </a:r>
            <a:r>
              <a:rPr lang="de-CH" sz="1200" kern="0" dirty="0">
                <a:effectLst/>
                <a:latin typeface="Arial" panose="020B0604020202020204" pitchFamily="34" charset="0"/>
                <a:ea typeface="Calibri" panose="020F0502020204030204" pitchFamily="34" charset="0"/>
                <a:cs typeface="Arial" panose="020B0604020202020204" pitchFamily="34" charset="0"/>
              </a:rPr>
              <a:t> hat sein ruhiges, klares und braves Gemüt von beiden Elternteilen mitbekommen.</a:t>
            </a:r>
            <a:br>
              <a:rPr lang="de-CH" sz="1200" kern="0" dirty="0">
                <a:effectLst/>
                <a:latin typeface="Arial" panose="020B0604020202020204" pitchFamily="34" charset="0"/>
                <a:ea typeface="Calibri" panose="020F0502020204030204" pitchFamily="34" charset="0"/>
                <a:cs typeface="Arial" panose="020B0604020202020204" pitchFamily="34" charset="0"/>
              </a:rPr>
            </a:br>
            <a:r>
              <a:rPr lang="de-CH" sz="1200" kern="0" dirty="0">
                <a:effectLst/>
                <a:latin typeface="Arial" panose="020B0604020202020204" pitchFamily="34" charset="0"/>
                <a:ea typeface="Calibri" panose="020F0502020204030204" pitchFamily="34" charset="0"/>
                <a:cs typeface="Arial" panose="020B0604020202020204" pitchFamily="34" charset="0"/>
              </a:rPr>
              <a:t>Er zeigt sich bei der Bodenarbeit als fleissiger, lernwilliger unerschrockener Junge.</a:t>
            </a:r>
            <a:br>
              <a:rPr lang="de-CH" sz="1200" kern="0" dirty="0">
                <a:effectLst/>
                <a:latin typeface="Arial" panose="020B0604020202020204" pitchFamily="34" charset="0"/>
                <a:ea typeface="Calibri" panose="020F0502020204030204" pitchFamily="34" charset="0"/>
                <a:cs typeface="Arial" panose="020B0604020202020204" pitchFamily="34" charset="0"/>
              </a:rPr>
            </a:br>
            <a:br>
              <a:rPr lang="de-CH" sz="1200" kern="0" dirty="0">
                <a:effectLst/>
                <a:latin typeface="Arial" panose="020B0604020202020204" pitchFamily="34" charset="0"/>
                <a:ea typeface="Calibri" panose="020F0502020204030204" pitchFamily="34" charset="0"/>
                <a:cs typeface="Arial" panose="020B0604020202020204" pitchFamily="34" charset="0"/>
              </a:rPr>
            </a:br>
            <a:r>
              <a:rPr lang="de-CH" sz="1200" kern="0" dirty="0">
                <a:effectLst/>
                <a:latin typeface="Arial" panose="020B0604020202020204" pitchFamily="34" charset="0"/>
                <a:ea typeface="Calibri" panose="020F0502020204030204" pitchFamily="34" charset="0"/>
                <a:cs typeface="Arial" panose="020B0604020202020204" pitchFamily="34" charset="0"/>
              </a:rPr>
              <a:t>Ein absoluter Blickfang, sowohl zukünftig auf dem Dressurplatz oder als Westernpferd</a:t>
            </a:r>
            <a:br>
              <a:rPr lang="de-CH" sz="1800" kern="0" dirty="0">
                <a:effectLst/>
                <a:latin typeface="Calibri" panose="020F0502020204030204" pitchFamily="34" charset="0"/>
                <a:ea typeface="Calibri" panose="020F0502020204030204" pitchFamily="34" charset="0"/>
              </a:rPr>
            </a:br>
            <a:r>
              <a:rPr lang="de-CH" sz="1200" dirty="0"/>
              <a:t> </a:t>
            </a:r>
            <a:endParaRPr lang="de-CH" sz="1400" dirty="0">
              <a:latin typeface="Arial" panose="020B0604020202020204" pitchFamily="34" charset="0"/>
              <a:cs typeface="Arial" panose="020B0604020202020204" pitchFamily="34" charset="0"/>
            </a:endParaRPr>
          </a:p>
          <a:p>
            <a:pPr>
              <a:tabLst>
                <a:tab pos="273050" algn="l"/>
                <a:tab pos="1793875" algn="l"/>
                <a:tab pos="5913438" algn="r"/>
              </a:tabLst>
            </a:pPr>
            <a:r>
              <a:rPr lang="de-CH" sz="1400" b="1" dirty="0">
                <a:latin typeface="Arial" panose="020B0604020202020204" pitchFamily="34" charset="0"/>
                <a:cs typeface="Arial" panose="020B0604020202020204" pitchFamily="34" charset="0"/>
              </a:rPr>
              <a:t>Kontakt : Florence </a:t>
            </a:r>
            <a:r>
              <a:rPr lang="de-CH" sz="1400" b="1" dirty="0" err="1">
                <a:latin typeface="Arial" panose="020B0604020202020204" pitchFamily="34" charset="0"/>
                <a:cs typeface="Arial" panose="020B0604020202020204" pitchFamily="34" charset="0"/>
              </a:rPr>
              <a:t>Schnidrig</a:t>
            </a:r>
            <a:r>
              <a:rPr lang="de-CH" sz="1400" b="1" dirty="0">
                <a:latin typeface="Arial" panose="020B0604020202020204" pitchFamily="34" charset="0"/>
                <a:cs typeface="Arial" panose="020B0604020202020204" pitchFamily="34" charset="0"/>
              </a:rPr>
              <a:t>, </a:t>
            </a:r>
            <a:r>
              <a:rPr lang="de-CH" sz="1400" b="1" dirty="0" err="1">
                <a:latin typeface="Arial" panose="020B0604020202020204" pitchFamily="34" charset="0"/>
                <a:cs typeface="Arial" panose="020B0604020202020204" pitchFamily="34" charset="0"/>
              </a:rPr>
              <a:t>Rössligasse</a:t>
            </a:r>
            <a:r>
              <a:rPr lang="de-CH" sz="1400" b="1" dirty="0">
                <a:latin typeface="Arial" panose="020B0604020202020204" pitchFamily="34" charset="0"/>
                <a:cs typeface="Arial" panose="020B0604020202020204" pitchFamily="34" charset="0"/>
              </a:rPr>
              <a:t> 38, 4467 Rothenfluh</a:t>
            </a:r>
          </a:p>
          <a:p>
            <a:pPr>
              <a:tabLst>
                <a:tab pos="273050" algn="l"/>
                <a:tab pos="1793875" algn="l"/>
                <a:tab pos="5913438" algn="r"/>
              </a:tabLst>
            </a:pPr>
            <a:r>
              <a:rPr lang="de-CH" sz="1400" b="1" dirty="0">
                <a:latin typeface="Arial" panose="020B0604020202020204" pitchFamily="34" charset="0"/>
                <a:cs typeface="Arial" panose="020B0604020202020204" pitchFamily="34" charset="0"/>
              </a:rPr>
              <a:t>                Tel: 079 236 98 36</a:t>
            </a:r>
          </a:p>
          <a:p>
            <a:pPr>
              <a:tabLst>
                <a:tab pos="273050" algn="l"/>
                <a:tab pos="1793875" algn="l"/>
                <a:tab pos="5913438" algn="r"/>
              </a:tabLst>
            </a:pPr>
            <a:r>
              <a:rPr lang="de-CH" sz="1400" dirty="0">
                <a:latin typeface="Arial" panose="020B0604020202020204" pitchFamily="34" charset="0"/>
                <a:cs typeface="Arial" panose="020B0604020202020204" pitchFamily="34" charset="0"/>
              </a:rPr>
              <a:t>	</a:t>
            </a:r>
            <a:r>
              <a:rPr lang="de-CH" sz="1600" dirty="0">
                <a:latin typeface="Arial" panose="020B0604020202020204" pitchFamily="34" charset="0"/>
                <a:cs typeface="Arial" panose="020B0604020202020204" pitchFamily="34" charset="0"/>
              </a:rPr>
              <a:t>	</a:t>
            </a:r>
          </a:p>
          <a:p>
            <a:pPr>
              <a:tabLst>
                <a:tab pos="273050" algn="l"/>
                <a:tab pos="1793875" algn="l"/>
                <a:tab pos="5913438" algn="r"/>
              </a:tabLst>
            </a:pPr>
            <a:endParaRPr lang="de-CH" sz="1400" dirty="0">
              <a:latin typeface="Arial" panose="020B0604020202020204" pitchFamily="34" charset="0"/>
              <a:cs typeface="Arial" panose="020B0604020202020204" pitchFamily="34" charset="0"/>
            </a:endParaRPr>
          </a:p>
        </p:txBody>
      </p:sp>
      <p:pic>
        <p:nvPicPr>
          <p:cNvPr id="8" name="Grafik 7" descr="Ein Bild, das Pferd, Säugetier, draußen, Stute enthält.&#10;&#10;Automatisch generierte Beschreibung">
            <a:extLst>
              <a:ext uri="{FF2B5EF4-FFF2-40B4-BE49-F238E27FC236}">
                <a16:creationId xmlns:a16="http://schemas.microsoft.com/office/drawing/2014/main" id="{1204A5E8-63F7-3784-1B65-6843127F5F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4607" y="3832531"/>
            <a:ext cx="3388785" cy="4572000"/>
          </a:xfrm>
          <a:prstGeom prst="rect">
            <a:avLst/>
          </a:prstGeom>
        </p:spPr>
      </p:pic>
    </p:spTree>
    <p:extLst>
      <p:ext uri="{BB962C8B-B14F-4D97-AF65-F5344CB8AC3E}">
        <p14:creationId xmlns:p14="http://schemas.microsoft.com/office/powerpoint/2010/main" val="1310169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3E518B0-F3CD-484E-A8FC-FCC9BCA9298E}" type="slidenum">
              <a:rPr lang="de-CH" smtClean="0"/>
              <a:pPr/>
              <a:t>21</a:t>
            </a:fld>
            <a:endParaRPr lang="de-CH" dirty="0"/>
          </a:p>
        </p:txBody>
      </p:sp>
      <p:pic>
        <p:nvPicPr>
          <p:cNvPr id="5" name="Grafik 4" descr="neues Inserat Hard0002.jpg"/>
          <p:cNvPicPr>
            <a:picLocks noChangeAspect="1"/>
          </p:cNvPicPr>
          <p:nvPr/>
        </p:nvPicPr>
        <p:blipFill>
          <a:blip r:embed="rId2" cstate="print"/>
          <a:stretch>
            <a:fillRect/>
          </a:stretch>
        </p:blipFill>
        <p:spPr>
          <a:xfrm>
            <a:off x="875538" y="685800"/>
            <a:ext cx="5106924" cy="77724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22</a:t>
            </a:fld>
            <a:endParaRPr lang="de-CH" dirty="0"/>
          </a:p>
        </p:txBody>
      </p:sp>
      <p:sp>
        <p:nvSpPr>
          <p:cNvPr id="3" name="Textfeld 2"/>
          <p:cNvSpPr txBox="1"/>
          <p:nvPr/>
        </p:nvSpPr>
        <p:spPr>
          <a:xfrm>
            <a:off x="283790" y="275270"/>
            <a:ext cx="6336704" cy="3200876"/>
          </a:xfrm>
          <a:prstGeom prst="rect">
            <a:avLst/>
          </a:prstGeom>
          <a:noFill/>
        </p:spPr>
        <p:txBody>
          <a:bodyPr wrap="square" rtlCol="0">
            <a:spAutoFit/>
          </a:bodyPr>
          <a:lstStyle/>
          <a:p>
            <a:pPr>
              <a:tabLst>
                <a:tab pos="273050" algn="l"/>
                <a:tab pos="1793875" algn="l"/>
                <a:tab pos="5913438" algn="r"/>
              </a:tabLst>
            </a:pPr>
            <a:r>
              <a:rPr lang="de-CH" sz="1200" dirty="0">
                <a:latin typeface="Arial" panose="020B0604020202020204" pitchFamily="34" charset="0"/>
                <a:cs typeface="Arial" panose="020B0604020202020204" pitchFamily="34" charset="0"/>
              </a:rPr>
              <a:t>CH-Sportstute geritten	                                                                                19:05:19:20</a:t>
            </a: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r>
              <a:rPr lang="de-CH" sz="1200" dirty="0">
                <a:latin typeface="Arial" panose="020B0604020202020204" pitchFamily="34" charset="0"/>
                <a:cs typeface="Arial" panose="020B0604020202020204" pitchFamily="34" charset="0"/>
              </a:rPr>
              <a:t>	</a:t>
            </a:r>
          </a:p>
          <a:p>
            <a:pPr>
              <a:tabLst>
                <a:tab pos="273050" algn="l"/>
                <a:tab pos="1793875" algn="l"/>
                <a:tab pos="5913438" algn="r"/>
              </a:tabLst>
            </a:pPr>
            <a:r>
              <a:rPr lang="de-CH" sz="1400" b="1" dirty="0">
                <a:latin typeface="Arial" panose="020B0604020202020204" pitchFamily="34" charset="0"/>
                <a:cs typeface="Arial" panose="020B0604020202020204" pitchFamily="34" charset="0"/>
              </a:rPr>
              <a:t>7. Valeria di </a:t>
            </a:r>
            <a:r>
              <a:rPr lang="de-CH" sz="1400" b="1" dirty="0" err="1">
                <a:latin typeface="Arial" panose="020B0604020202020204" pitchFamily="34" charset="0"/>
                <a:cs typeface="Arial" panose="020B0604020202020204" pitchFamily="34" charset="0"/>
              </a:rPr>
              <a:t>Fosso</a:t>
            </a:r>
            <a:endParaRPr lang="de-CH" sz="1400" b="1" dirty="0">
              <a:latin typeface="Arial" panose="020B0604020202020204" pitchFamily="34" charset="0"/>
              <a:cs typeface="Arial" panose="020B0604020202020204" pitchFamily="34" charset="0"/>
            </a:endParaRPr>
          </a:p>
          <a:p>
            <a:pPr>
              <a:tabLst>
                <a:tab pos="273050" algn="l"/>
                <a:tab pos="1793875" algn="l"/>
                <a:tab pos="5913438" algn="r"/>
              </a:tabLst>
            </a:pPr>
            <a:endParaRPr lang="de-CH" sz="1400" b="1" dirty="0">
              <a:latin typeface="Arial" panose="020B0604020202020204" pitchFamily="34" charset="0"/>
              <a:cs typeface="Arial" panose="020B0604020202020204" pitchFamily="34" charset="0"/>
            </a:endParaRPr>
          </a:p>
          <a:p>
            <a:pPr>
              <a:tabLst>
                <a:tab pos="273050" algn="l"/>
                <a:tab pos="1793875" algn="l"/>
                <a:tab pos="5913438" algn="r"/>
              </a:tabLst>
            </a:pPr>
            <a:r>
              <a:rPr lang="de-CH" sz="1200" dirty="0">
                <a:latin typeface="Arial" panose="020B0604020202020204" pitchFamily="34" charset="0"/>
                <a:cs typeface="Arial" panose="020B0604020202020204" pitchFamily="34" charset="0"/>
              </a:rPr>
              <a:t>CH-Sportstute, braun, geb. 13.06.2020, Stockmass 169 cm</a:t>
            </a:r>
          </a:p>
          <a:p>
            <a:pPr>
              <a:tabLst>
                <a:tab pos="273050" algn="l"/>
                <a:tab pos="1793875" algn="l"/>
                <a:tab pos="5913438" algn="r"/>
              </a:tabLst>
            </a:pPr>
            <a:r>
              <a:rPr lang="de-CH" sz="1200" dirty="0">
                <a:latin typeface="Arial" panose="020B0604020202020204" pitchFamily="34" charset="0"/>
                <a:cs typeface="Arial" panose="020B0604020202020204" pitchFamily="34" charset="0"/>
              </a:rPr>
              <a:t>Abstammung: V: </a:t>
            </a:r>
            <a:r>
              <a:rPr lang="de-CH" sz="1200" dirty="0" err="1">
                <a:latin typeface="Arial" panose="020B0604020202020204" pitchFamily="34" charset="0"/>
                <a:cs typeface="Arial" panose="020B0604020202020204" pitchFamily="34" charset="0"/>
              </a:rPr>
              <a:t>Virtuoso</a:t>
            </a:r>
            <a:r>
              <a:rPr lang="de-CH" sz="1200" dirty="0">
                <a:latin typeface="Arial" panose="020B0604020202020204" pitchFamily="34" charset="0"/>
                <a:cs typeface="Arial" panose="020B0604020202020204" pitchFamily="34" charset="0"/>
              </a:rPr>
              <a:t> de </a:t>
            </a:r>
            <a:r>
              <a:rPr lang="de-CH" sz="1200" dirty="0" err="1">
                <a:latin typeface="Arial" panose="020B0604020202020204" pitchFamily="34" charset="0"/>
                <a:cs typeface="Arial" panose="020B0604020202020204" pitchFamily="34" charset="0"/>
              </a:rPr>
              <a:t>Semilly</a:t>
            </a:r>
            <a:r>
              <a:rPr lang="de-CH" sz="1200" dirty="0">
                <a:latin typeface="Arial" panose="020B0604020202020204" pitchFamily="34" charset="0"/>
                <a:cs typeface="Arial" panose="020B0604020202020204" pitchFamily="34" charset="0"/>
              </a:rPr>
              <a:t>, M: Soraya </a:t>
            </a:r>
            <a:r>
              <a:rPr lang="de-CH" sz="1200" dirty="0" err="1">
                <a:latin typeface="Arial" panose="020B0604020202020204" pitchFamily="34" charset="0"/>
                <a:cs typeface="Arial" panose="020B0604020202020204" pitchFamily="34" charset="0"/>
              </a:rPr>
              <a:t>d’Alleriat</a:t>
            </a:r>
            <a:r>
              <a:rPr lang="de-CH" sz="1200" dirty="0">
                <a:latin typeface="Arial" panose="020B0604020202020204" pitchFamily="34" charset="0"/>
                <a:cs typeface="Arial" panose="020B0604020202020204" pitchFamily="34" charset="0"/>
              </a:rPr>
              <a:t>, MV: Silvio I (Cornet </a:t>
            </a:r>
            <a:r>
              <a:rPr lang="de-CH" sz="1200" dirty="0" err="1">
                <a:latin typeface="Arial" panose="020B0604020202020204" pitchFamily="34" charset="0"/>
                <a:cs typeface="Arial" panose="020B0604020202020204" pitchFamily="34" charset="0"/>
              </a:rPr>
              <a:t>Obelnsky</a:t>
            </a:r>
            <a:r>
              <a:rPr lang="de-CH" sz="1200" dirty="0">
                <a:latin typeface="Arial" panose="020B0604020202020204" pitchFamily="34" charset="0"/>
                <a:cs typeface="Arial" panose="020B0604020202020204" pitchFamily="34" charset="0"/>
              </a:rPr>
              <a:t>)</a:t>
            </a:r>
          </a:p>
          <a:p>
            <a:pPr>
              <a:tabLst>
                <a:tab pos="273050" algn="l"/>
                <a:tab pos="1793875" algn="l"/>
                <a:tab pos="5913438" algn="r"/>
              </a:tabLst>
            </a:pPr>
            <a:endParaRPr lang="de-CH" sz="1400" dirty="0">
              <a:latin typeface="Arial" panose="020B0604020202020204" pitchFamily="34" charset="0"/>
              <a:cs typeface="Arial" panose="020B0604020202020204" pitchFamily="34" charset="0"/>
            </a:endParaRPr>
          </a:p>
          <a:p>
            <a:pPr>
              <a:tabLst>
                <a:tab pos="273050" algn="l"/>
                <a:tab pos="1793875" algn="l"/>
                <a:tab pos="5913438" algn="r"/>
              </a:tabLst>
            </a:pPr>
            <a:r>
              <a:rPr lang="de-CH" sz="1200" dirty="0">
                <a:latin typeface="Arial" panose="020B0604020202020204" pitchFamily="34" charset="0"/>
                <a:cs typeface="Arial" panose="020B0604020202020204" pitchFamily="34" charset="0"/>
              </a:rPr>
              <a:t>Valeria absolvierte den Feldtest in Bern mit den Noten 877. Sie war die Beste im Freispringen mit der Note 8.08. Valeria ist als Prämienzuchtstute im Herdenbuch ZVCH eingetragen. Veranlagung für Springen und Zucht.</a:t>
            </a: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r>
              <a:rPr lang="de-CH" sz="1400" b="1" dirty="0">
                <a:latin typeface="Arial" panose="020B0604020202020204" pitchFamily="34" charset="0"/>
                <a:cs typeface="Arial" panose="020B0604020202020204" pitchFamily="34" charset="0"/>
              </a:rPr>
              <a:t>Kontakt : Samuel Schaer, </a:t>
            </a:r>
            <a:r>
              <a:rPr lang="de-CH" sz="1400" b="1" dirty="0" err="1">
                <a:latin typeface="Arial" panose="020B0604020202020204" pitchFamily="34" charset="0"/>
                <a:cs typeface="Arial" panose="020B0604020202020204" pitchFamily="34" charset="0"/>
              </a:rPr>
              <a:t>Burach</a:t>
            </a:r>
            <a:r>
              <a:rPr lang="de-CH" sz="1400" b="1" dirty="0">
                <a:latin typeface="Arial" panose="020B0604020202020204" pitchFamily="34" charset="0"/>
                <a:cs typeface="Arial" panose="020B0604020202020204" pitchFamily="34" charset="0"/>
              </a:rPr>
              <a:t> 26, 3376 Graben</a:t>
            </a:r>
          </a:p>
          <a:p>
            <a:pPr>
              <a:tabLst>
                <a:tab pos="273050" algn="l"/>
                <a:tab pos="1793875" algn="l"/>
                <a:tab pos="5913438" algn="r"/>
              </a:tabLst>
            </a:pPr>
            <a:r>
              <a:rPr lang="de-CH" sz="1400" b="1" dirty="0">
                <a:latin typeface="Arial" panose="020B0604020202020204" pitchFamily="34" charset="0"/>
                <a:cs typeface="Arial" panose="020B0604020202020204" pitchFamily="34" charset="0"/>
              </a:rPr>
              <a:t>                Tel: 079 356 09 67</a:t>
            </a:r>
            <a:endParaRPr lang="de-CH" sz="1400" dirty="0">
              <a:latin typeface="Arial" panose="020B0604020202020204" pitchFamily="34" charset="0"/>
              <a:cs typeface="Arial" panose="020B0604020202020204" pitchFamily="34" charset="0"/>
            </a:endParaRP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p:txBody>
      </p:sp>
      <p:pic>
        <p:nvPicPr>
          <p:cNvPr id="9" name="Grafik 8" descr="Ein Bild, das Säugetier, Pferd, draußen, Hengst enthält.&#10;&#10;Automatisch generierte Beschreibung">
            <a:extLst>
              <a:ext uri="{FF2B5EF4-FFF2-40B4-BE49-F238E27FC236}">
                <a16:creationId xmlns:a16="http://schemas.microsoft.com/office/drawing/2014/main" id="{DD244901-4C4F-8B2C-01D0-57B2FF9191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344" y="3912816"/>
            <a:ext cx="6237312" cy="4158208"/>
          </a:xfrm>
          <a:prstGeom prst="rect">
            <a:avLst/>
          </a:prstGeom>
        </p:spPr>
      </p:pic>
    </p:spTree>
    <p:extLst>
      <p:ext uri="{BB962C8B-B14F-4D97-AF65-F5344CB8AC3E}">
        <p14:creationId xmlns:p14="http://schemas.microsoft.com/office/powerpoint/2010/main" val="1112278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23</a:t>
            </a:fld>
            <a:endParaRPr lang="de-CH" dirty="0"/>
          </a:p>
        </p:txBody>
      </p:sp>
      <p:pic>
        <p:nvPicPr>
          <p:cNvPr id="3" name="Grafik 2"/>
          <p:cNvPicPr>
            <a:picLocks noChangeAspect="1"/>
          </p:cNvPicPr>
          <p:nvPr/>
        </p:nvPicPr>
        <p:blipFill rotWithShape="1">
          <a:blip r:embed="rId2"/>
          <a:srcRect l="37400" t="22063" r="36350" b="10782"/>
          <a:stretch/>
        </p:blipFill>
        <p:spPr>
          <a:xfrm>
            <a:off x="836712" y="827584"/>
            <a:ext cx="5184576" cy="7457151"/>
          </a:xfrm>
          <a:prstGeom prst="rect">
            <a:avLst/>
          </a:prstGeom>
        </p:spPr>
      </p:pic>
    </p:spTree>
    <p:extLst>
      <p:ext uri="{BB962C8B-B14F-4D97-AF65-F5344CB8AC3E}">
        <p14:creationId xmlns:p14="http://schemas.microsoft.com/office/powerpoint/2010/main" val="4219991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24</a:t>
            </a:fld>
            <a:endParaRPr lang="de-CH" dirty="0"/>
          </a:p>
        </p:txBody>
      </p:sp>
      <p:pic>
        <p:nvPicPr>
          <p:cNvPr id="3" name="Grafik 2"/>
          <p:cNvPicPr>
            <a:picLocks noChangeAspect="1"/>
          </p:cNvPicPr>
          <p:nvPr/>
        </p:nvPicPr>
        <p:blipFill rotWithShape="1">
          <a:blip r:embed="rId2"/>
          <a:srcRect l="21650" t="16384" r="56300" b="53735"/>
          <a:stretch/>
        </p:blipFill>
        <p:spPr>
          <a:xfrm>
            <a:off x="1065312" y="642180"/>
            <a:ext cx="5184576" cy="3950157"/>
          </a:xfrm>
          <a:prstGeom prst="rect">
            <a:avLst/>
          </a:prstGeom>
        </p:spPr>
      </p:pic>
      <p:pic>
        <p:nvPicPr>
          <p:cNvPr id="6" name="Grafik 5" descr="Ein Bild, das Pferd, Text, Logo, Schrift enthält.&#10;&#10;Automatisch generierte Beschreibung">
            <a:extLst>
              <a:ext uri="{FF2B5EF4-FFF2-40B4-BE49-F238E27FC236}">
                <a16:creationId xmlns:a16="http://schemas.microsoft.com/office/drawing/2014/main" id="{D21A203A-55A3-6091-385E-2B46A09BC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712" y="4791150"/>
            <a:ext cx="5184576" cy="3663685"/>
          </a:xfrm>
          <a:prstGeom prst="rect">
            <a:avLst/>
          </a:prstGeom>
        </p:spPr>
      </p:pic>
    </p:spTree>
    <p:extLst>
      <p:ext uri="{BB962C8B-B14F-4D97-AF65-F5344CB8AC3E}">
        <p14:creationId xmlns:p14="http://schemas.microsoft.com/office/powerpoint/2010/main" val="3504037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25</a:t>
            </a:fld>
            <a:endParaRPr lang="de-CH" dirty="0"/>
          </a:p>
        </p:txBody>
      </p:sp>
      <p:pic>
        <p:nvPicPr>
          <p:cNvPr id="5" name="Grafik 4" descr="Ein Bild, das Text, Visitenkarte enthält.&#10;&#10;Automatisch generierte Beschreibung">
            <a:extLst>
              <a:ext uri="{FF2B5EF4-FFF2-40B4-BE49-F238E27FC236}">
                <a16:creationId xmlns:a16="http://schemas.microsoft.com/office/drawing/2014/main" id="{B2CE38BC-5219-8B10-08C8-BD06476C2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79" y="683568"/>
            <a:ext cx="5773448" cy="3672408"/>
          </a:xfrm>
          <a:prstGeom prst="rect">
            <a:avLst/>
          </a:prstGeom>
        </p:spPr>
      </p:pic>
      <p:pic>
        <p:nvPicPr>
          <p:cNvPr id="9" name="Grafik 8">
            <a:extLst>
              <a:ext uri="{FF2B5EF4-FFF2-40B4-BE49-F238E27FC236}">
                <a16:creationId xmlns:a16="http://schemas.microsoft.com/office/drawing/2014/main" id="{F1ED821F-E010-BAB2-14B5-7AC02A629C99}"/>
              </a:ext>
            </a:extLst>
          </p:cNvPr>
          <p:cNvPicPr>
            <a:picLocks noChangeAspect="1"/>
          </p:cNvPicPr>
          <p:nvPr/>
        </p:nvPicPr>
        <p:blipFill>
          <a:blip r:embed="rId3"/>
          <a:stretch>
            <a:fillRect/>
          </a:stretch>
        </p:blipFill>
        <p:spPr>
          <a:xfrm>
            <a:off x="1605830" y="4355976"/>
            <a:ext cx="3646339" cy="4008447"/>
          </a:xfrm>
          <a:prstGeom prst="rect">
            <a:avLst/>
          </a:prstGeom>
        </p:spPr>
      </p:pic>
    </p:spTree>
    <p:extLst>
      <p:ext uri="{BB962C8B-B14F-4D97-AF65-F5344CB8AC3E}">
        <p14:creationId xmlns:p14="http://schemas.microsoft.com/office/powerpoint/2010/main" val="1504417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26</a:t>
            </a:fld>
            <a:endParaRPr lang="de-CH" dirty="0"/>
          </a:p>
        </p:txBody>
      </p:sp>
      <p:pic>
        <p:nvPicPr>
          <p:cNvPr id="5" name="Grafik 4">
            <a:extLst>
              <a:ext uri="{FF2B5EF4-FFF2-40B4-BE49-F238E27FC236}">
                <a16:creationId xmlns:a16="http://schemas.microsoft.com/office/drawing/2014/main" id="{16DB289C-781D-E224-1B3C-3F77A283338B}"/>
              </a:ext>
            </a:extLst>
          </p:cNvPr>
          <p:cNvPicPr>
            <a:picLocks noChangeAspect="1"/>
          </p:cNvPicPr>
          <p:nvPr/>
        </p:nvPicPr>
        <p:blipFill>
          <a:blip r:embed="rId2"/>
          <a:stretch>
            <a:fillRect/>
          </a:stretch>
        </p:blipFill>
        <p:spPr>
          <a:xfrm>
            <a:off x="614051" y="424018"/>
            <a:ext cx="5839286" cy="8008781"/>
          </a:xfrm>
          <a:prstGeom prst="rect">
            <a:avLst/>
          </a:prstGeom>
        </p:spPr>
      </p:pic>
    </p:spTree>
    <p:extLst>
      <p:ext uri="{BB962C8B-B14F-4D97-AF65-F5344CB8AC3E}">
        <p14:creationId xmlns:p14="http://schemas.microsoft.com/office/powerpoint/2010/main" val="309187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27</a:t>
            </a:fld>
            <a:endParaRPr lang="de-CH" dirty="0"/>
          </a:p>
        </p:txBody>
      </p:sp>
      <p:sp>
        <p:nvSpPr>
          <p:cNvPr id="6" name="Textfeld 5"/>
          <p:cNvSpPr txBox="1"/>
          <p:nvPr/>
        </p:nvSpPr>
        <p:spPr>
          <a:xfrm>
            <a:off x="260647" y="251520"/>
            <a:ext cx="6336704" cy="3939540"/>
          </a:xfrm>
          <a:prstGeom prst="rect">
            <a:avLst/>
          </a:prstGeom>
          <a:noFill/>
        </p:spPr>
        <p:txBody>
          <a:bodyPr wrap="square" rtlCol="0">
            <a:spAutoFit/>
          </a:bodyPr>
          <a:lstStyle/>
          <a:p>
            <a:endParaRPr lang="de-CH" sz="1200" dirty="0">
              <a:latin typeface="Arial" panose="020B0604020202020204" pitchFamily="34" charset="0"/>
              <a:cs typeface="Arial" panose="020B0604020202020204" pitchFamily="34" charset="0"/>
            </a:endParaRPr>
          </a:p>
          <a:p>
            <a:pPr>
              <a:tabLst>
                <a:tab pos="355600" algn="l"/>
                <a:tab pos="5913438" algn="r"/>
              </a:tabLst>
            </a:pPr>
            <a:r>
              <a:rPr lang="de-CH" sz="1200" dirty="0">
                <a:latin typeface="Arial" panose="020B0604020202020204" pitchFamily="34" charset="0"/>
                <a:cs typeface="Arial" panose="020B0604020202020204" pitchFamily="34" charset="0"/>
              </a:rPr>
              <a:t>FM-Stutfohlen an der Hand                                                                             	19:20-19:25</a:t>
            </a:r>
          </a:p>
          <a:p>
            <a:pPr>
              <a:tabLst>
                <a:tab pos="355600" algn="l"/>
                <a:tab pos="5913438" algn="r"/>
              </a:tabLst>
            </a:pPr>
            <a:endParaRPr lang="de-CH" sz="1200" dirty="0">
              <a:latin typeface="Arial" panose="020B0604020202020204" pitchFamily="34" charset="0"/>
              <a:cs typeface="Arial" panose="020B0604020202020204" pitchFamily="34" charset="0"/>
            </a:endParaRPr>
          </a:p>
          <a:p>
            <a:pPr>
              <a:tabLst>
                <a:tab pos="355600" algn="l"/>
                <a:tab pos="5913438" algn="r"/>
              </a:tabLst>
            </a:pPr>
            <a:r>
              <a:rPr lang="de-CH" sz="1400" b="1" dirty="0">
                <a:latin typeface="Arial" panose="020B0604020202020204" pitchFamily="34" charset="0"/>
                <a:cs typeface="Arial" panose="020B0604020202020204" pitchFamily="34" charset="0"/>
              </a:rPr>
              <a:t>8.  </a:t>
            </a:r>
            <a:r>
              <a:rPr lang="de-CH" sz="1400" b="1" dirty="0" err="1">
                <a:latin typeface="Arial" panose="020B0604020202020204" pitchFamily="34" charset="0"/>
                <a:cs typeface="Arial" panose="020B0604020202020204" pitchFamily="34" charset="0"/>
              </a:rPr>
              <a:t>Evelia</a:t>
            </a:r>
            <a:r>
              <a:rPr lang="de-CH" sz="1400" b="1" dirty="0">
                <a:latin typeface="Arial" panose="020B0604020202020204" pitchFamily="34" charset="0"/>
                <a:cs typeface="Arial" panose="020B0604020202020204" pitchFamily="34" charset="0"/>
              </a:rPr>
              <a:t> </a:t>
            </a:r>
            <a:r>
              <a:rPr lang="de-CH" sz="1400" b="1" dirty="0" err="1">
                <a:latin typeface="Arial" panose="020B0604020202020204" pitchFamily="34" charset="0"/>
                <a:cs typeface="Arial" panose="020B0604020202020204" pitchFamily="34" charset="0"/>
              </a:rPr>
              <a:t>ShootingStar</a:t>
            </a:r>
            <a:endParaRPr lang="de-CH" sz="1400" b="1" dirty="0">
              <a:latin typeface="Arial" panose="020B0604020202020204" pitchFamily="34" charset="0"/>
              <a:cs typeface="Arial" panose="020B0604020202020204" pitchFamily="34" charset="0"/>
            </a:endParaRPr>
          </a:p>
          <a:p>
            <a:pPr>
              <a:tabLst>
                <a:tab pos="355600" algn="l"/>
                <a:tab pos="5913438" algn="r"/>
              </a:tabLst>
            </a:pPr>
            <a:r>
              <a:rPr lang="de-CH" sz="1400" dirty="0">
                <a:latin typeface="Arial" panose="020B0604020202020204" pitchFamily="34" charset="0"/>
                <a:cs typeface="Arial" panose="020B0604020202020204" pitchFamily="34" charset="0"/>
              </a:rPr>
              <a:t>	</a:t>
            </a:r>
          </a:p>
          <a:p>
            <a:pPr>
              <a:tabLst>
                <a:tab pos="273050" algn="l"/>
                <a:tab pos="3313113" algn="l"/>
                <a:tab pos="5913438" algn="r"/>
              </a:tabLst>
            </a:pPr>
            <a:r>
              <a:rPr lang="de-CH" sz="1200" dirty="0">
                <a:latin typeface="Arial" panose="020B0604020202020204" pitchFamily="34" charset="0"/>
                <a:cs typeface="Arial" panose="020B0604020202020204" pitchFamily="34" charset="0"/>
              </a:rPr>
              <a:t>FM-Stutfohlen, braun, geb. 12.04.2022, Stockmass: im Wachstum</a:t>
            </a:r>
          </a:p>
          <a:p>
            <a:pPr>
              <a:tabLst>
                <a:tab pos="273050" algn="l"/>
                <a:tab pos="1790700" algn="l"/>
                <a:tab pos="5913438" algn="r"/>
              </a:tabLst>
            </a:pPr>
            <a:r>
              <a:rPr lang="de-CH" sz="1200" dirty="0">
                <a:latin typeface="Arial" panose="020B0604020202020204" pitchFamily="34" charset="0"/>
                <a:cs typeface="Arial" panose="020B0604020202020204" pitchFamily="34" charset="0"/>
              </a:rPr>
              <a:t>Abstammung: V: </a:t>
            </a:r>
            <a:r>
              <a:rPr lang="de-CH" sz="1200" dirty="0" err="1">
                <a:latin typeface="Arial" panose="020B0604020202020204" pitchFamily="34" charset="0"/>
                <a:cs typeface="Arial" panose="020B0604020202020204" pitchFamily="34" charset="0"/>
              </a:rPr>
              <a:t>Edoras</a:t>
            </a:r>
            <a:r>
              <a:rPr lang="de-CH" sz="1200" dirty="0">
                <a:latin typeface="Arial" panose="020B0604020202020204" pitchFamily="34" charset="0"/>
                <a:cs typeface="Arial" panose="020B0604020202020204" pitchFamily="34" charset="0"/>
              </a:rPr>
              <a:t>, M: Hanoi </a:t>
            </a:r>
            <a:r>
              <a:rPr lang="de-CH" sz="1200" dirty="0" err="1">
                <a:latin typeface="Arial" panose="020B0604020202020204" pitchFamily="34" charset="0"/>
                <a:cs typeface="Arial" panose="020B0604020202020204" pitchFamily="34" charset="0"/>
              </a:rPr>
              <a:t>ShootingStar</a:t>
            </a:r>
            <a:r>
              <a:rPr lang="de-CH" sz="1200" dirty="0">
                <a:latin typeface="Arial" panose="020B0604020202020204" pitchFamily="34" charset="0"/>
                <a:cs typeface="Arial" panose="020B0604020202020204" pitchFamily="34" charset="0"/>
              </a:rPr>
              <a:t>, MV: Halloween</a:t>
            </a:r>
            <a:r>
              <a:rPr lang="de-CH" sz="1400" dirty="0">
                <a:latin typeface="Arial" panose="020B0604020202020204" pitchFamily="34" charset="0"/>
                <a:cs typeface="Arial" panose="020B0604020202020204" pitchFamily="34" charset="0"/>
              </a:rPr>
              <a:t>	</a:t>
            </a: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a:p>
            <a:r>
              <a:rPr lang="de-CH" sz="1200" dirty="0">
                <a:effectLst/>
                <a:latin typeface="Arial" panose="020B0604020202020204" pitchFamily="34" charset="0"/>
                <a:ea typeface="Times New Roman" panose="02020603050405020304" pitchFamily="18" charset="0"/>
                <a:cs typeface="Arial" panose="020B0604020202020204" pitchFamily="34" charset="0"/>
              </a:rPr>
              <a:t>EVELIA war Siegerfohlen an der Fohlenschau in Lausen 2022 mit den Noten 887. Diese Stute wird eine grosse, sehr starke sportliche Stute. </a:t>
            </a:r>
            <a:r>
              <a:rPr lang="de-CH" sz="1200" dirty="0" err="1">
                <a:effectLst/>
                <a:latin typeface="Arial" panose="020B0604020202020204" pitchFamily="34" charset="0"/>
                <a:ea typeface="Times New Roman" panose="02020603050405020304" pitchFamily="18" charset="0"/>
                <a:cs typeface="Arial" panose="020B0604020202020204" pitchFamily="34" charset="0"/>
              </a:rPr>
              <a:t>Evelia</a:t>
            </a:r>
            <a:r>
              <a:rPr lang="de-CH" sz="1200" dirty="0">
                <a:effectLst/>
                <a:latin typeface="Arial" panose="020B0604020202020204" pitchFamily="34" charset="0"/>
                <a:ea typeface="Times New Roman" panose="02020603050405020304" pitchFamily="18" charset="0"/>
                <a:cs typeface="Arial" panose="020B0604020202020204" pitchFamily="34" charset="0"/>
              </a:rPr>
              <a:t> zeigt stets einen guten Vorwärtsdrang und bindet sich gerne an ihren Menschen Gut </a:t>
            </a:r>
            <a:r>
              <a:rPr lang="de-CH" sz="1200" dirty="0" err="1">
                <a:effectLst/>
                <a:latin typeface="Arial" panose="020B0604020202020204" pitchFamily="34" charset="0"/>
                <a:ea typeface="Times New Roman" panose="02020603050405020304" pitchFamily="18" charset="0"/>
                <a:cs typeface="Arial" panose="020B0604020202020204" pitchFamily="34" charset="0"/>
              </a:rPr>
              <a:t>sozialsiert</a:t>
            </a:r>
            <a:r>
              <a:rPr lang="de-CH" sz="1200" dirty="0">
                <a:effectLst/>
                <a:latin typeface="Arial" panose="020B0604020202020204" pitchFamily="34" charset="0"/>
                <a:ea typeface="Times New Roman" panose="02020603050405020304" pitchFamily="18" charset="0"/>
                <a:cs typeface="Arial" panose="020B0604020202020204" pitchFamily="34" charset="0"/>
              </a:rPr>
              <a:t> ist sie zur Zeit auf der Fohlenweide in </a:t>
            </a:r>
            <a:r>
              <a:rPr lang="de-CH" sz="1200" dirty="0" err="1">
                <a:effectLst/>
                <a:latin typeface="Arial" panose="020B0604020202020204" pitchFamily="34" charset="0"/>
                <a:ea typeface="Times New Roman" panose="02020603050405020304" pitchFamily="18" charset="0"/>
                <a:cs typeface="Arial" panose="020B0604020202020204" pitchFamily="34" charset="0"/>
              </a:rPr>
              <a:t>Laupersdorf</a:t>
            </a:r>
            <a:r>
              <a:rPr lang="de-CH" sz="1200" dirty="0">
                <a:effectLst/>
                <a:latin typeface="Arial" panose="020B0604020202020204" pitchFamily="34" charset="0"/>
                <a:ea typeface="Times New Roman" panose="02020603050405020304" pitchFamily="18" charset="0"/>
                <a:cs typeface="Arial" panose="020B0604020202020204" pitchFamily="34" charset="0"/>
              </a:rPr>
              <a:t>. Toll wäre es, wenn sie noch 2 Jahre auf ihrer Weide in </a:t>
            </a:r>
            <a:r>
              <a:rPr lang="de-CH" sz="1200" dirty="0" err="1">
                <a:effectLst/>
                <a:latin typeface="Arial" panose="020B0604020202020204" pitchFamily="34" charset="0"/>
                <a:ea typeface="Times New Roman" panose="02020603050405020304" pitchFamily="18" charset="0"/>
                <a:cs typeface="Arial" panose="020B0604020202020204" pitchFamily="34" charset="0"/>
              </a:rPr>
              <a:t>Laupersdorf</a:t>
            </a:r>
            <a:r>
              <a:rPr lang="de-CH" sz="1200" dirty="0">
                <a:effectLst/>
                <a:latin typeface="Arial" panose="020B0604020202020204" pitchFamily="34" charset="0"/>
                <a:ea typeface="Times New Roman" panose="02020603050405020304" pitchFamily="18" charset="0"/>
                <a:cs typeface="Arial" panose="020B0604020202020204" pitchFamily="34" charset="0"/>
              </a:rPr>
              <a:t> bleiben dürfte.</a:t>
            </a:r>
          </a:p>
          <a:p>
            <a:endParaRPr lang="de-CH" sz="1200" dirty="0">
              <a:effectLst/>
              <a:latin typeface="Arial" panose="020B0604020202020204" pitchFamily="34" charset="0"/>
              <a:ea typeface="Times New Roman" panose="02020603050405020304" pitchFamily="18" charset="0"/>
              <a:cs typeface="Arial" panose="020B0604020202020204" pitchFamily="34" charset="0"/>
            </a:endParaRPr>
          </a:p>
          <a:p>
            <a:r>
              <a:rPr lang="de-CH" sz="1200" dirty="0">
                <a:effectLst/>
                <a:latin typeface="Arial" panose="020B0604020202020204" pitchFamily="34" charset="0"/>
                <a:ea typeface="Times New Roman" panose="02020603050405020304" pitchFamily="18" charset="0"/>
                <a:cs typeface="Arial" panose="020B0604020202020204" pitchFamily="34" charset="0"/>
              </a:rPr>
              <a:t>Ihre Mutter ist eine unermüdliche charakterstarke Persönlichkeit, die niemals müde wird.  </a:t>
            </a:r>
          </a:p>
          <a:p>
            <a:r>
              <a:rPr lang="de-CH" sz="1200" dirty="0">
                <a:effectLst/>
                <a:latin typeface="Arial" panose="020B0604020202020204" pitchFamily="34" charset="0"/>
                <a:ea typeface="Times New Roman" panose="02020603050405020304" pitchFamily="18" charset="0"/>
                <a:cs typeface="Arial" panose="020B0604020202020204" pitchFamily="34" charset="0"/>
              </a:rPr>
              <a:t>  </a:t>
            </a:r>
          </a:p>
          <a:p>
            <a:endParaRPr lang="de-DE" sz="1200" b="1" dirty="0">
              <a:latin typeface="Arial" panose="020B0604020202020204" pitchFamily="34" charset="0"/>
              <a:cs typeface="Arial" panose="020B0604020202020204" pitchFamily="34" charset="0"/>
            </a:endParaRPr>
          </a:p>
          <a:p>
            <a:pPr>
              <a:tabLst>
                <a:tab pos="273050" algn="l"/>
                <a:tab pos="1793875" algn="l"/>
                <a:tab pos="5913438" algn="r"/>
              </a:tabLst>
            </a:pPr>
            <a:r>
              <a:rPr lang="de-CH" sz="1400" b="1" dirty="0">
                <a:latin typeface="Arial" panose="020B0604020202020204" pitchFamily="34" charset="0"/>
                <a:cs typeface="Arial" panose="020B0604020202020204" pitchFamily="34" charset="0"/>
              </a:rPr>
              <a:t>Kontakt : Florence </a:t>
            </a:r>
            <a:r>
              <a:rPr lang="de-CH" sz="1400" b="1" dirty="0" err="1">
                <a:latin typeface="Arial" panose="020B0604020202020204" pitchFamily="34" charset="0"/>
                <a:cs typeface="Arial" panose="020B0604020202020204" pitchFamily="34" charset="0"/>
              </a:rPr>
              <a:t>Schnidrig</a:t>
            </a:r>
            <a:r>
              <a:rPr lang="de-CH" sz="1400" b="1" dirty="0">
                <a:latin typeface="Arial" panose="020B0604020202020204" pitchFamily="34" charset="0"/>
                <a:cs typeface="Arial" panose="020B0604020202020204" pitchFamily="34" charset="0"/>
              </a:rPr>
              <a:t>, </a:t>
            </a:r>
            <a:r>
              <a:rPr lang="de-CH" sz="1400" b="1" dirty="0" err="1">
                <a:latin typeface="Arial" panose="020B0604020202020204" pitchFamily="34" charset="0"/>
                <a:cs typeface="Arial" panose="020B0604020202020204" pitchFamily="34" charset="0"/>
              </a:rPr>
              <a:t>Rössligasse</a:t>
            </a:r>
            <a:r>
              <a:rPr lang="de-CH" sz="1400" b="1" dirty="0">
                <a:latin typeface="Arial" panose="020B0604020202020204" pitchFamily="34" charset="0"/>
                <a:cs typeface="Arial" panose="020B0604020202020204" pitchFamily="34" charset="0"/>
              </a:rPr>
              <a:t> 38, 4467 Rothenfluh</a:t>
            </a:r>
          </a:p>
          <a:p>
            <a:pPr>
              <a:tabLst>
                <a:tab pos="273050" algn="l"/>
                <a:tab pos="1793875" algn="l"/>
                <a:tab pos="5913438" algn="r"/>
              </a:tabLst>
            </a:pPr>
            <a:r>
              <a:rPr lang="de-CH" sz="1400" b="1" dirty="0">
                <a:latin typeface="Arial" panose="020B0604020202020204" pitchFamily="34" charset="0"/>
                <a:cs typeface="Arial" panose="020B0604020202020204" pitchFamily="34" charset="0"/>
              </a:rPr>
              <a:t>                Tel: 079 236 98 36</a:t>
            </a: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p:txBody>
      </p:sp>
      <p:pic>
        <p:nvPicPr>
          <p:cNvPr id="8" name="Grafik 7" descr="Ein Bild, das Pferd, Säugetier, Stute, Hengst enthält.&#10;&#10;Automatisch generierte Beschreibung">
            <a:extLst>
              <a:ext uri="{FF2B5EF4-FFF2-40B4-BE49-F238E27FC236}">
                <a16:creationId xmlns:a16="http://schemas.microsoft.com/office/drawing/2014/main" id="{BB666A71-6E36-51B8-7FF8-04EAD33E86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7715" y="4568387"/>
            <a:ext cx="3842569" cy="3634270"/>
          </a:xfrm>
          <a:prstGeom prst="rect">
            <a:avLst/>
          </a:prstGeom>
        </p:spPr>
      </p:pic>
    </p:spTree>
    <p:extLst>
      <p:ext uri="{BB962C8B-B14F-4D97-AF65-F5344CB8AC3E}">
        <p14:creationId xmlns:p14="http://schemas.microsoft.com/office/powerpoint/2010/main" val="1966304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28</a:t>
            </a:fld>
            <a:endParaRPr lang="de-CH" dirty="0"/>
          </a:p>
        </p:txBody>
      </p:sp>
      <p:pic>
        <p:nvPicPr>
          <p:cNvPr id="4" name="Grafik 3"/>
          <p:cNvPicPr>
            <a:picLocks noChangeAspect="1"/>
          </p:cNvPicPr>
          <p:nvPr/>
        </p:nvPicPr>
        <p:blipFill rotWithShape="1">
          <a:blip r:embed="rId2"/>
          <a:srcRect l="35300" t="14517" r="35300" b="8913"/>
          <a:stretch/>
        </p:blipFill>
        <p:spPr>
          <a:xfrm>
            <a:off x="908720" y="683568"/>
            <a:ext cx="5040560" cy="7380823"/>
          </a:xfrm>
          <a:prstGeom prst="rect">
            <a:avLst/>
          </a:prstGeom>
        </p:spPr>
      </p:pic>
    </p:spTree>
    <p:extLst>
      <p:ext uri="{BB962C8B-B14F-4D97-AF65-F5344CB8AC3E}">
        <p14:creationId xmlns:p14="http://schemas.microsoft.com/office/powerpoint/2010/main" val="4126153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29</a:t>
            </a:fld>
            <a:endParaRPr lang="de-CH" dirty="0"/>
          </a:p>
        </p:txBody>
      </p:sp>
      <p:pic>
        <p:nvPicPr>
          <p:cNvPr id="4" name="Grafik 3">
            <a:extLst>
              <a:ext uri="{FF2B5EF4-FFF2-40B4-BE49-F238E27FC236}">
                <a16:creationId xmlns:a16="http://schemas.microsoft.com/office/drawing/2014/main" id="{BC5C197B-3289-A1C1-1D49-EE93169E8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70" y="539552"/>
            <a:ext cx="5730259" cy="7514406"/>
          </a:xfrm>
          <a:prstGeom prst="rect">
            <a:avLst/>
          </a:prstGeom>
        </p:spPr>
      </p:pic>
    </p:spTree>
    <p:extLst>
      <p:ext uri="{BB962C8B-B14F-4D97-AF65-F5344CB8AC3E}">
        <p14:creationId xmlns:p14="http://schemas.microsoft.com/office/powerpoint/2010/main" val="2242728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96652" y="1842368"/>
            <a:ext cx="6264696" cy="4385816"/>
          </a:xfrm>
          <a:prstGeom prst="rect">
            <a:avLst/>
          </a:prstGeom>
          <a:noFill/>
        </p:spPr>
        <p:txBody>
          <a:bodyPr wrap="square" rtlCol="0">
            <a:spAutoFit/>
          </a:bodyPr>
          <a:lstStyle/>
          <a:p>
            <a:endParaRPr lang="de-CH" sz="400" dirty="0">
              <a:latin typeface="Arial" panose="020B0604020202020204" pitchFamily="34" charset="0"/>
              <a:cs typeface="Arial" panose="020B0604020202020204" pitchFamily="34" charset="0"/>
            </a:endParaRPr>
          </a:p>
          <a:p>
            <a:r>
              <a:rPr lang="de-CH" sz="2000" b="1" dirty="0">
                <a:latin typeface="Arial" panose="020B0604020202020204" pitchFamily="34" charset="0"/>
                <a:cs typeface="Arial" panose="020B0604020202020204" pitchFamily="34" charset="0"/>
              </a:rPr>
              <a:t>Herzlich Willkommen</a:t>
            </a:r>
            <a:endParaRPr lang="de-CH" sz="2000" dirty="0">
              <a:latin typeface="Arial" panose="020B0604020202020204" pitchFamily="34" charset="0"/>
              <a:cs typeface="Arial" panose="020B0604020202020204" pitchFamily="34" charset="0"/>
            </a:endParaRPr>
          </a:p>
          <a:p>
            <a:r>
              <a:rPr lang="de-CH" sz="1400" b="1" dirty="0">
                <a:latin typeface="Arial" panose="020B0604020202020204" pitchFamily="34" charset="0"/>
                <a:cs typeface="Arial" panose="020B0604020202020204" pitchFamily="34" charset="0"/>
              </a:rPr>
              <a:t> </a:t>
            </a:r>
            <a:endParaRPr lang="de-CH" sz="1400" dirty="0">
              <a:latin typeface="Arial" panose="020B0604020202020204" pitchFamily="34" charset="0"/>
              <a:cs typeface="Arial" panose="020B0604020202020204" pitchFamily="34" charset="0"/>
            </a:endParaRPr>
          </a:p>
          <a:p>
            <a:r>
              <a:rPr lang="de-CH" sz="1400" dirty="0">
                <a:latin typeface="Arial" panose="020B0604020202020204" pitchFamily="34" charset="0"/>
                <a:cs typeface="Arial" panose="020B0604020202020204" pitchFamily="34" charset="0"/>
              </a:rPr>
              <a:t>Der Pferdezuchtverein Baselland und Umgebung heisst sie herzlich willkommen zur Verkaufsschau auf dem Reitplatz in </a:t>
            </a:r>
            <a:r>
              <a:rPr lang="de-CH" sz="1400" dirty="0" err="1">
                <a:latin typeface="Arial" panose="020B0604020202020204" pitchFamily="34" charset="0"/>
                <a:cs typeface="Arial" panose="020B0604020202020204" pitchFamily="34" charset="0"/>
              </a:rPr>
              <a:t>Tenniken</a:t>
            </a:r>
            <a:r>
              <a:rPr lang="de-CH" sz="1400" dirty="0">
                <a:latin typeface="Arial" panose="020B0604020202020204" pitchFamily="34" charset="0"/>
                <a:cs typeface="Arial" panose="020B0604020202020204" pitchFamily="34" charset="0"/>
              </a:rPr>
              <a:t>.</a:t>
            </a:r>
          </a:p>
          <a:p>
            <a:r>
              <a:rPr lang="de-CH" sz="1400" dirty="0">
                <a:latin typeface="Arial" panose="020B0604020202020204" pitchFamily="34" charset="0"/>
                <a:cs typeface="Arial" panose="020B0604020202020204" pitchFamily="34" charset="0"/>
              </a:rPr>
              <a:t>Dieses Jahr ist es uns gelungen, euch eine kleine -  aber feine und vielseitige Anzahl an Schweizer Pferden präsentieren zu können.</a:t>
            </a:r>
          </a:p>
          <a:p>
            <a:r>
              <a:rPr lang="de-CH" sz="1400" dirty="0">
                <a:latin typeface="Arial" panose="020B0604020202020204" pitchFamily="34" charset="0"/>
                <a:cs typeface="Arial" panose="020B0604020202020204" pitchFamily="34" charset="0"/>
              </a:rPr>
              <a:t>Einen grossen Dank richten wir an unsere treuen Sponsoren, die diesen Anlass unterstützen.</a:t>
            </a:r>
          </a:p>
          <a:p>
            <a:r>
              <a:rPr lang="de-CH" sz="1400" dirty="0">
                <a:latin typeface="Arial" panose="020B0604020202020204" pitchFamily="34" charset="0"/>
                <a:cs typeface="Arial" panose="020B0604020202020204" pitchFamily="34" charset="0"/>
              </a:rPr>
              <a:t>Unser Dank geht auch an das Landwirtschaftliche Zentrum Ebenrain, welches den Druck des Programmheftes übernommen hat.</a:t>
            </a:r>
          </a:p>
          <a:p>
            <a:r>
              <a:rPr lang="de-CH" sz="1400" dirty="0">
                <a:latin typeface="Arial" panose="020B0604020202020204" pitchFamily="34" charset="0"/>
                <a:cs typeface="Arial" panose="020B0604020202020204" pitchFamily="34" charset="0"/>
              </a:rPr>
              <a:t>Für die Gastfreundschaft, die wir auf der Reitanlage des Reiterclubs Sissach hier in </a:t>
            </a:r>
            <a:r>
              <a:rPr lang="de-CH" sz="1400" dirty="0" err="1">
                <a:latin typeface="Arial" panose="020B0604020202020204" pitchFamily="34" charset="0"/>
                <a:cs typeface="Arial" panose="020B0604020202020204" pitchFamily="34" charset="0"/>
              </a:rPr>
              <a:t>Tenniken</a:t>
            </a:r>
            <a:r>
              <a:rPr lang="de-CH" sz="1400" dirty="0">
                <a:latin typeface="Arial" panose="020B0604020202020204" pitchFamily="34" charset="0"/>
                <a:cs typeface="Arial" panose="020B0604020202020204" pitchFamily="34" charset="0"/>
              </a:rPr>
              <a:t> geniessen, danken wir herzlichst.</a:t>
            </a:r>
          </a:p>
          <a:p>
            <a:r>
              <a:rPr lang="de-CH" sz="1400" dirty="0">
                <a:latin typeface="Arial" panose="020B0604020202020204" pitchFamily="34" charset="0"/>
                <a:cs typeface="Arial" panose="020B0604020202020204" pitchFamily="34" charset="0"/>
              </a:rPr>
              <a:t>Einen Dank auch an die vielen freiwilligen Helfer, die vor oder während der Veranstaltung im Einsatz stehen.</a:t>
            </a:r>
          </a:p>
          <a:p>
            <a:r>
              <a:rPr lang="de-CH" sz="1400" dirty="0">
                <a:latin typeface="Arial" panose="020B0604020202020204" pitchFamily="34" charset="0"/>
                <a:cs typeface="Arial" panose="020B0604020202020204" pitchFamily="34" charset="0"/>
              </a:rPr>
              <a:t> </a:t>
            </a:r>
          </a:p>
          <a:p>
            <a:pPr algn="ctr" eaLnBrk="0" fontAlgn="base" hangingPunct="0"/>
            <a:r>
              <a:rPr lang="de-CH" sz="1400" b="1" dirty="0">
                <a:latin typeface="Arial" panose="020B0604020202020204" pitchFamily="34" charset="0"/>
                <a:cs typeface="Arial" panose="020B0604020202020204" pitchFamily="34" charset="0"/>
              </a:rPr>
              <a:t>Pferdezuchtverein Baselland und Umgebung</a:t>
            </a:r>
            <a:endParaRPr lang="de-CH" sz="1400" dirty="0">
              <a:latin typeface="Arial" panose="020B0604020202020204" pitchFamily="34" charset="0"/>
              <a:cs typeface="Arial" panose="020B0604020202020204" pitchFamily="34" charset="0"/>
            </a:endParaRPr>
          </a:p>
          <a:p>
            <a:pPr algn="ctr" eaLnBrk="0" fontAlgn="base" hangingPunct="0"/>
            <a:r>
              <a:rPr lang="de-CH" sz="1400" dirty="0">
                <a:latin typeface="Arial" panose="020B0604020202020204" pitchFamily="34" charset="0"/>
                <a:cs typeface="Arial" panose="020B0604020202020204" pitchFamily="34" charset="0"/>
              </a:rPr>
              <a:t>Urs Rippstein, Präsident</a:t>
            </a:r>
          </a:p>
          <a:p>
            <a:endParaRPr lang="de-CH" sz="1300" dirty="0">
              <a:latin typeface="Calibri" pitchFamily="34" charset="0"/>
              <a:cs typeface="Calibri" pitchFamily="34" charset="0"/>
            </a:endParaRPr>
          </a:p>
          <a:p>
            <a:endParaRPr lang="de-CH" dirty="0"/>
          </a:p>
        </p:txBody>
      </p:sp>
      <p:pic>
        <p:nvPicPr>
          <p:cNvPr id="7" name="Picture 1"/>
          <p:cNvPicPr>
            <a:picLocks noChangeAspect="1" noChangeArrowheads="1"/>
          </p:cNvPicPr>
          <p:nvPr/>
        </p:nvPicPr>
        <p:blipFill>
          <a:blip r:embed="rId3" cstate="print"/>
          <a:srcRect/>
          <a:stretch>
            <a:fillRect/>
          </a:stretch>
        </p:blipFill>
        <p:spPr bwMode="auto">
          <a:xfrm>
            <a:off x="4221088" y="618597"/>
            <a:ext cx="2232248" cy="713043"/>
          </a:xfrm>
          <a:prstGeom prst="rect">
            <a:avLst/>
          </a:prstGeom>
          <a:noFill/>
          <a:ln w="9525">
            <a:noFill/>
            <a:miter lim="800000"/>
            <a:headEnd/>
            <a:tailEnd/>
          </a:ln>
        </p:spPr>
      </p:pic>
      <p:sp>
        <p:nvSpPr>
          <p:cNvPr id="6" name="Foliennummernplatzhalter 5"/>
          <p:cNvSpPr>
            <a:spLocks noGrp="1"/>
          </p:cNvSpPr>
          <p:nvPr>
            <p:ph type="sldNum" sz="quarter" idx="12"/>
          </p:nvPr>
        </p:nvSpPr>
        <p:spPr/>
        <p:txBody>
          <a:bodyPr/>
          <a:lstStyle/>
          <a:p>
            <a:fld id="{C3E518B0-F3CD-484E-A8FC-FCC9BCA9298E}" type="slidenum">
              <a:rPr lang="de-CH" smtClean="0"/>
              <a:pPr/>
              <a:t>3</a:t>
            </a:fld>
            <a:endParaRPr lang="de-CH" dirty="0"/>
          </a:p>
        </p:txBody>
      </p:sp>
      <p:pic>
        <p:nvPicPr>
          <p:cNvPr id="2" name="Grafik 1">
            <a:extLst>
              <a:ext uri="{FF2B5EF4-FFF2-40B4-BE49-F238E27FC236}">
                <a16:creationId xmlns:a16="http://schemas.microsoft.com/office/drawing/2014/main" id="{2B07B7D0-0C02-41DD-A886-61F341D893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477" y="6820679"/>
            <a:ext cx="5863046" cy="96190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30</a:t>
            </a:fld>
            <a:endParaRPr lang="de-CH" dirty="0"/>
          </a:p>
        </p:txBody>
      </p:sp>
      <p:sp>
        <p:nvSpPr>
          <p:cNvPr id="3" name="Textfeld 2"/>
          <p:cNvSpPr txBox="1"/>
          <p:nvPr/>
        </p:nvSpPr>
        <p:spPr>
          <a:xfrm>
            <a:off x="283790" y="467544"/>
            <a:ext cx="6336704" cy="3385542"/>
          </a:xfrm>
          <a:prstGeom prst="rect">
            <a:avLst/>
          </a:prstGeom>
          <a:noFill/>
        </p:spPr>
        <p:txBody>
          <a:bodyPr wrap="square" rtlCol="0">
            <a:spAutoFit/>
          </a:bodyPr>
          <a:lstStyle/>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a:p>
            <a:pPr>
              <a:tabLst>
                <a:tab pos="355600" algn="l"/>
                <a:tab pos="5913438" algn="r"/>
              </a:tabLst>
            </a:pPr>
            <a:r>
              <a:rPr lang="de-CH" sz="1200" dirty="0">
                <a:latin typeface="Arial" panose="020B0604020202020204" pitchFamily="34" charset="0"/>
                <a:cs typeface="Arial" panose="020B0604020202020204" pitchFamily="34" charset="0"/>
              </a:rPr>
              <a:t>CH-Sportpferd Wallach geritten/gesprungen                                                   	19:25-19:40</a:t>
            </a:r>
          </a:p>
          <a:p>
            <a:pPr>
              <a:tabLst>
                <a:tab pos="355600" algn="l"/>
                <a:tab pos="5913438" algn="r"/>
              </a:tabLst>
            </a:pPr>
            <a:endParaRPr lang="de-CH" sz="1200" dirty="0">
              <a:latin typeface="Arial" panose="020B0604020202020204" pitchFamily="34" charset="0"/>
              <a:cs typeface="Arial" panose="020B0604020202020204" pitchFamily="34" charset="0"/>
            </a:endParaRPr>
          </a:p>
          <a:p>
            <a:pPr>
              <a:tabLst>
                <a:tab pos="355600" algn="l"/>
                <a:tab pos="5913438" algn="r"/>
              </a:tabLst>
            </a:pPr>
            <a:r>
              <a:rPr lang="de-CH" sz="1400" b="1" dirty="0">
                <a:latin typeface="Arial" panose="020B0604020202020204" pitchFamily="34" charset="0"/>
                <a:cs typeface="Arial" panose="020B0604020202020204" pitchFamily="34" charset="0"/>
              </a:rPr>
              <a:t>9.  Cronos von </a:t>
            </a:r>
            <a:r>
              <a:rPr lang="de-CH" sz="1400" b="1" dirty="0" err="1">
                <a:latin typeface="Arial" panose="020B0604020202020204" pitchFamily="34" charset="0"/>
                <a:cs typeface="Arial" panose="020B0604020202020204" pitchFamily="34" charset="0"/>
              </a:rPr>
              <a:t>Ryfenstein</a:t>
            </a:r>
            <a:r>
              <a:rPr lang="de-CH" sz="1400" b="1" dirty="0">
                <a:latin typeface="Arial" panose="020B0604020202020204" pitchFamily="34" charset="0"/>
                <a:cs typeface="Arial" panose="020B0604020202020204" pitchFamily="34" charset="0"/>
              </a:rPr>
              <a:t> CH</a:t>
            </a:r>
            <a:r>
              <a:rPr lang="de-CH" sz="1400" dirty="0">
                <a:latin typeface="Arial" panose="020B0604020202020204" pitchFamily="34" charset="0"/>
                <a:cs typeface="Arial" panose="020B0604020202020204" pitchFamily="34" charset="0"/>
              </a:rPr>
              <a:t>	</a:t>
            </a:r>
          </a:p>
          <a:p>
            <a:pPr>
              <a:tabLst>
                <a:tab pos="273050" algn="l"/>
                <a:tab pos="3313113" algn="l"/>
                <a:tab pos="5913438" algn="r"/>
              </a:tabLst>
            </a:pPr>
            <a:endParaRPr lang="de-CH" sz="1400" dirty="0">
              <a:latin typeface="Arial" panose="020B0604020202020204" pitchFamily="34" charset="0"/>
              <a:cs typeface="Arial" panose="020B0604020202020204" pitchFamily="34" charset="0"/>
            </a:endParaRPr>
          </a:p>
          <a:p>
            <a:pPr>
              <a:tabLst>
                <a:tab pos="273050" algn="l"/>
                <a:tab pos="3313113" algn="l"/>
                <a:tab pos="5913438" algn="r"/>
              </a:tabLst>
            </a:pPr>
            <a:r>
              <a:rPr lang="de-CH" sz="1200" dirty="0">
                <a:latin typeface="Arial" panose="020B0604020202020204" pitchFamily="34" charset="0"/>
                <a:cs typeface="Arial" panose="020B0604020202020204" pitchFamily="34" charset="0"/>
              </a:rPr>
              <a:t>CH-Sportpferd, Wallach, Schimmel, geb. 03.07.2019, Stockmass 168cm</a:t>
            </a:r>
          </a:p>
          <a:p>
            <a:pPr>
              <a:tabLst>
                <a:tab pos="273050" algn="l"/>
                <a:tab pos="1793875" algn="l"/>
                <a:tab pos="5913438" algn="r"/>
              </a:tabLst>
            </a:pPr>
            <a:r>
              <a:rPr lang="de-CH" sz="1200" dirty="0">
                <a:latin typeface="Arial" panose="020B0604020202020204" pitchFamily="34" charset="0"/>
                <a:cs typeface="Arial" panose="020B0604020202020204" pitchFamily="34" charset="0"/>
              </a:rPr>
              <a:t>Abstammung:  V: Croesus, M: </a:t>
            </a:r>
            <a:r>
              <a:rPr lang="de-CH" sz="1200" dirty="0" err="1">
                <a:latin typeface="Arial" panose="020B0604020202020204" pitchFamily="34" charset="0"/>
                <a:cs typeface="Arial" panose="020B0604020202020204" pitchFamily="34" charset="0"/>
              </a:rPr>
              <a:t>Congora</a:t>
            </a:r>
            <a:r>
              <a:rPr lang="de-CH" sz="1200" dirty="0">
                <a:latin typeface="Arial" panose="020B0604020202020204" pitchFamily="34" charset="0"/>
                <a:cs typeface="Arial" panose="020B0604020202020204" pitchFamily="34" charset="0"/>
              </a:rPr>
              <a:t> von </a:t>
            </a:r>
            <a:r>
              <a:rPr lang="de-CH" sz="1200" dirty="0" err="1">
                <a:latin typeface="Arial" panose="020B0604020202020204" pitchFamily="34" charset="0"/>
                <a:cs typeface="Arial" panose="020B0604020202020204" pitchFamily="34" charset="0"/>
              </a:rPr>
              <a:t>Ryfenstein</a:t>
            </a:r>
            <a:r>
              <a:rPr lang="de-CH" sz="1200" dirty="0">
                <a:latin typeface="Arial" panose="020B0604020202020204" pitchFamily="34" charset="0"/>
                <a:cs typeface="Arial" panose="020B0604020202020204" pitchFamily="34" charset="0"/>
              </a:rPr>
              <a:t>, </a:t>
            </a:r>
            <a:r>
              <a:rPr lang="de-CH" sz="1200" dirty="0" err="1">
                <a:latin typeface="Arial" panose="020B0604020202020204" pitchFamily="34" charset="0"/>
                <a:cs typeface="Arial" panose="020B0604020202020204" pitchFamily="34" charset="0"/>
              </a:rPr>
              <a:t>MV:Caladetto</a:t>
            </a: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r>
              <a:rPr lang="de-CH" sz="1200" dirty="0">
                <a:latin typeface="Arial" panose="020B0604020202020204" pitchFamily="34" charset="0"/>
                <a:cs typeface="Arial" panose="020B0604020202020204" pitchFamily="34" charset="0"/>
              </a:rPr>
              <a:t>Reiterin:          Priska Willi, Entlebuch</a:t>
            </a: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Hübscher Schimmel-Wallach mit besonderer Jungpferdefarbe, der noch in der Entwicklung steht und neugierig auf alles Neue ist. Acht Starts an Jungpferdeprüfungen, wovon 5 Starts mit 0 Punkten beendet. Cronos ist für die Schweizermeisterschaft in Avenches qualifiziert. Der Wallach befindet sich noch in Ausbildung. Eignung für Springen, CC oder Dressur.</a:t>
            </a: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r>
              <a:rPr lang="de-CH" sz="1400" b="1" dirty="0">
                <a:latin typeface="Arial" panose="020B0604020202020204" pitchFamily="34" charset="0"/>
                <a:cs typeface="Arial" panose="020B0604020202020204" pitchFamily="34" charset="0"/>
              </a:rPr>
              <a:t>Kontakt: Thomas Dettwiler, Priska Wirz, Schmidtengasse 6, </a:t>
            </a:r>
          </a:p>
          <a:p>
            <a:pPr>
              <a:tabLst>
                <a:tab pos="273050" algn="l"/>
                <a:tab pos="1793875" algn="l"/>
                <a:tab pos="5913438" algn="r"/>
              </a:tabLst>
            </a:pPr>
            <a:r>
              <a:rPr lang="de-CH" sz="1400" b="1" dirty="0">
                <a:latin typeface="Arial" panose="020B0604020202020204" pitchFamily="34" charset="0"/>
                <a:cs typeface="Arial" panose="020B0604020202020204" pitchFamily="34" charset="0"/>
              </a:rPr>
              <a:t>                4418 Reigoldswil, Tel. 079 669 86 40</a:t>
            </a:r>
          </a:p>
          <a:p>
            <a:pPr>
              <a:tabLst>
                <a:tab pos="273050" algn="l"/>
                <a:tab pos="1793875" algn="l"/>
                <a:tab pos="5913438" algn="r"/>
              </a:tabLst>
            </a:pPr>
            <a:endParaRPr lang="de-CH" sz="1400" b="1" dirty="0">
              <a:latin typeface="Arial" panose="020B0604020202020204" pitchFamily="34" charset="0"/>
              <a:cs typeface="Arial" panose="020B0604020202020204" pitchFamily="34" charset="0"/>
            </a:endParaRPr>
          </a:p>
        </p:txBody>
      </p:sp>
      <p:pic>
        <p:nvPicPr>
          <p:cNvPr id="6" name="Grafik 5" descr="Ein Bild, das draußen, Säugetier, Gras, Pferd enthält.&#10;&#10;Automatisch generierte Beschreibung">
            <a:extLst>
              <a:ext uri="{FF2B5EF4-FFF2-40B4-BE49-F238E27FC236}">
                <a16:creationId xmlns:a16="http://schemas.microsoft.com/office/drawing/2014/main" id="{955C3BEB-0F50-FF37-CC2A-C670947620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246" y="4099307"/>
            <a:ext cx="5615508" cy="4211631"/>
          </a:xfrm>
          <a:prstGeom prst="rect">
            <a:avLst/>
          </a:prstGeom>
        </p:spPr>
      </p:pic>
    </p:spTree>
    <p:extLst>
      <p:ext uri="{BB962C8B-B14F-4D97-AF65-F5344CB8AC3E}">
        <p14:creationId xmlns:p14="http://schemas.microsoft.com/office/powerpoint/2010/main" val="2201524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31</a:t>
            </a:fld>
            <a:endParaRPr lang="de-CH" dirty="0"/>
          </a:p>
        </p:txBody>
      </p:sp>
      <p:pic>
        <p:nvPicPr>
          <p:cNvPr id="1026" name="Picture 2" descr="Peter Boss AG">
            <a:extLst>
              <a:ext uri="{FF2B5EF4-FFF2-40B4-BE49-F238E27FC236}">
                <a16:creationId xmlns:a16="http://schemas.microsoft.com/office/drawing/2014/main" id="{71F63B9B-B3F1-132F-355F-9CBEC6AEF6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914" y="539552"/>
            <a:ext cx="6106171" cy="1892631"/>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3777B046-1AC7-7F49-A6EA-03D7D1B59A83}"/>
              </a:ext>
            </a:extLst>
          </p:cNvPr>
          <p:cNvPicPr>
            <a:picLocks noChangeAspect="1"/>
          </p:cNvPicPr>
          <p:nvPr/>
        </p:nvPicPr>
        <p:blipFill>
          <a:blip r:embed="rId3"/>
          <a:stretch>
            <a:fillRect/>
          </a:stretch>
        </p:blipFill>
        <p:spPr>
          <a:xfrm>
            <a:off x="564113" y="5856625"/>
            <a:ext cx="5908771" cy="2304256"/>
          </a:xfrm>
          <a:prstGeom prst="rect">
            <a:avLst/>
          </a:prstGeom>
        </p:spPr>
      </p:pic>
      <p:pic>
        <p:nvPicPr>
          <p:cNvPr id="11" name="Grafik 10" descr="Ein Bild, das Schrift, Grafiken, Logo, Grafikdesign enthält.&#10;&#10;Automatisch generierte Beschreibung">
            <a:extLst>
              <a:ext uri="{FF2B5EF4-FFF2-40B4-BE49-F238E27FC236}">
                <a16:creationId xmlns:a16="http://schemas.microsoft.com/office/drawing/2014/main" id="{DD173167-0C71-EC57-473C-DDE53E8717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150" y="3563888"/>
            <a:ext cx="4445700" cy="1275722"/>
          </a:xfrm>
          <a:prstGeom prst="rect">
            <a:avLst/>
          </a:prstGeom>
        </p:spPr>
      </p:pic>
    </p:spTree>
    <p:extLst>
      <p:ext uri="{BB962C8B-B14F-4D97-AF65-F5344CB8AC3E}">
        <p14:creationId xmlns:p14="http://schemas.microsoft.com/office/powerpoint/2010/main" val="1235688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32</a:t>
            </a:fld>
            <a:endParaRPr lang="de-CH" dirty="0"/>
          </a:p>
        </p:txBody>
      </p:sp>
      <p:pic>
        <p:nvPicPr>
          <p:cNvPr id="7" name="Grafik 6"/>
          <p:cNvPicPr>
            <a:picLocks noChangeAspect="1"/>
          </p:cNvPicPr>
          <p:nvPr/>
        </p:nvPicPr>
        <p:blipFill rotWithShape="1">
          <a:blip r:embed="rId2"/>
          <a:srcRect l="37271" t="22438" r="35611" b="9641"/>
          <a:stretch/>
        </p:blipFill>
        <p:spPr>
          <a:xfrm>
            <a:off x="584684" y="251520"/>
            <a:ext cx="5688632" cy="8010523"/>
          </a:xfrm>
          <a:prstGeom prst="rect">
            <a:avLst/>
          </a:prstGeom>
        </p:spPr>
      </p:pic>
    </p:spTree>
    <p:extLst>
      <p:ext uri="{BB962C8B-B14F-4D97-AF65-F5344CB8AC3E}">
        <p14:creationId xmlns:p14="http://schemas.microsoft.com/office/powerpoint/2010/main" val="3952045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33</a:t>
            </a:fld>
            <a:endParaRPr lang="de-CH" dirty="0"/>
          </a:p>
        </p:txBody>
      </p:sp>
      <p:sp>
        <p:nvSpPr>
          <p:cNvPr id="3" name="Textfeld 2"/>
          <p:cNvSpPr txBox="1"/>
          <p:nvPr/>
        </p:nvSpPr>
        <p:spPr>
          <a:xfrm>
            <a:off x="260648" y="467544"/>
            <a:ext cx="6336704" cy="2646878"/>
          </a:xfrm>
          <a:prstGeom prst="rect">
            <a:avLst/>
          </a:prstGeom>
          <a:noFill/>
        </p:spPr>
        <p:txBody>
          <a:bodyPr wrap="square" rtlCol="0">
            <a:spAutoFit/>
          </a:bodyPr>
          <a:lstStyle/>
          <a:p>
            <a:r>
              <a:rPr lang="de-CH" sz="1200" dirty="0">
                <a:latin typeface="Arial" panose="020B0604020202020204" pitchFamily="34" charset="0"/>
                <a:cs typeface="Arial" panose="020B0604020202020204" pitchFamily="34" charset="0"/>
              </a:rPr>
              <a:t>CH-Sportpferdestute geritten/gesprungen                                                           19:40-19:55		</a:t>
            </a:r>
            <a:endParaRPr lang="de-CH" sz="1400" b="1" dirty="0">
              <a:latin typeface="Arial" panose="020B0604020202020204" pitchFamily="34" charset="0"/>
              <a:cs typeface="Arial" panose="020B0604020202020204" pitchFamily="34" charset="0"/>
            </a:endParaRPr>
          </a:p>
          <a:p>
            <a:r>
              <a:rPr lang="de-CH" sz="1400" b="1" dirty="0">
                <a:latin typeface="Arial" panose="020B0604020202020204" pitchFamily="34" charset="0"/>
                <a:cs typeface="Arial" panose="020B0604020202020204" pitchFamily="34" charset="0"/>
              </a:rPr>
              <a:t>10.  Quinoa vom Eigen CH</a:t>
            </a:r>
          </a:p>
          <a:p>
            <a:pPr>
              <a:tabLst>
                <a:tab pos="355600" algn="l"/>
                <a:tab pos="5913438" algn="r"/>
              </a:tabLst>
            </a:pPr>
            <a:endParaRPr lang="de-CH" sz="1400" b="1" dirty="0">
              <a:latin typeface="Arial" panose="020B0604020202020204" pitchFamily="34" charset="0"/>
              <a:cs typeface="Arial" panose="020B0604020202020204" pitchFamily="34" charset="0"/>
            </a:endParaRPr>
          </a:p>
          <a:p>
            <a:pPr>
              <a:tabLst>
                <a:tab pos="355600" algn="l"/>
                <a:tab pos="5913438" algn="r"/>
              </a:tabLst>
            </a:pPr>
            <a:r>
              <a:rPr lang="de-CH" sz="1200" dirty="0">
                <a:latin typeface="Arial" panose="020B0604020202020204" pitchFamily="34" charset="0"/>
                <a:cs typeface="Arial" panose="020B0604020202020204" pitchFamily="34" charset="0"/>
              </a:rPr>
              <a:t>CH-Sportpferd</a:t>
            </a:r>
            <a:r>
              <a:rPr lang="de-CH" sz="1200" b="1" dirty="0">
                <a:latin typeface="Arial" panose="020B0604020202020204" pitchFamily="34" charset="0"/>
                <a:cs typeface="Arial" panose="020B0604020202020204" pitchFamily="34" charset="0"/>
              </a:rPr>
              <a:t>, </a:t>
            </a:r>
            <a:r>
              <a:rPr lang="de-CH" sz="1200" dirty="0">
                <a:latin typeface="Arial" panose="020B0604020202020204" pitchFamily="34" charset="0"/>
                <a:cs typeface="Arial" panose="020B0604020202020204" pitchFamily="34" charset="0"/>
              </a:rPr>
              <a:t>Stute, braun, geb. 10..05.2018, Stockmass: NN</a:t>
            </a:r>
          </a:p>
          <a:p>
            <a:pPr>
              <a:tabLst>
                <a:tab pos="273050" algn="l"/>
                <a:tab pos="1793875" algn="l"/>
                <a:tab pos="5913438" algn="r"/>
              </a:tabLst>
            </a:pPr>
            <a:r>
              <a:rPr lang="de-CH" sz="1200" dirty="0">
                <a:latin typeface="Arial" panose="020B0604020202020204" pitchFamily="34" charset="0"/>
                <a:cs typeface="Arial" panose="020B0604020202020204" pitchFamily="34" charset="0"/>
              </a:rPr>
              <a:t>Abstammung: V: Quickly de </a:t>
            </a:r>
            <a:r>
              <a:rPr lang="de-CH" sz="1200" dirty="0" err="1">
                <a:latin typeface="Arial" panose="020B0604020202020204" pitchFamily="34" charset="0"/>
                <a:cs typeface="Arial" panose="020B0604020202020204" pitchFamily="34" charset="0"/>
              </a:rPr>
              <a:t>Kreisker</a:t>
            </a:r>
            <a:r>
              <a:rPr lang="de-CH" sz="1200" dirty="0">
                <a:latin typeface="Arial" panose="020B0604020202020204" pitchFamily="34" charset="0"/>
                <a:cs typeface="Arial" panose="020B0604020202020204" pitchFamily="34" charset="0"/>
              </a:rPr>
              <a:t>, M: Leyla vom Eigen, MV: </a:t>
            </a:r>
            <a:r>
              <a:rPr lang="de-CH" sz="1200" dirty="0" err="1">
                <a:latin typeface="Arial" panose="020B0604020202020204" pitchFamily="34" charset="0"/>
                <a:cs typeface="Arial" panose="020B0604020202020204" pitchFamily="34" charset="0"/>
              </a:rPr>
              <a:t>Landino</a:t>
            </a:r>
            <a:r>
              <a:rPr lang="de-CH" sz="1200" dirty="0">
                <a:latin typeface="Arial" panose="020B0604020202020204" pitchFamily="34" charset="0"/>
                <a:cs typeface="Arial" panose="020B0604020202020204" pitchFamily="34" charset="0"/>
              </a:rPr>
              <a:t> vom Eigen</a:t>
            </a: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r>
              <a:rPr lang="de-CH" sz="1200" dirty="0">
                <a:latin typeface="Arial" panose="020B0604020202020204" pitchFamily="34" charset="0"/>
                <a:cs typeface="Arial" panose="020B0604020202020204" pitchFamily="34" charset="0"/>
              </a:rPr>
              <a:t>Die Stute ist für die Schweizermeisterschaft in Avenches der 5-jährigen CH-Sportpferde qualifiziert.</a:t>
            </a: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r>
              <a:rPr lang="de-CH" sz="1400" b="1" dirty="0">
                <a:latin typeface="Arial" panose="020B0604020202020204" pitchFamily="34" charset="0"/>
                <a:cs typeface="Arial" panose="020B0604020202020204" pitchFamily="34" charset="0"/>
              </a:rPr>
              <a:t>Kontakt: Urs </a:t>
            </a:r>
            <a:r>
              <a:rPr lang="de-CH" sz="1400" b="1" dirty="0" err="1">
                <a:latin typeface="Arial" panose="020B0604020202020204" pitchFamily="34" charset="0"/>
                <a:cs typeface="Arial" panose="020B0604020202020204" pitchFamily="34" charset="0"/>
              </a:rPr>
              <a:t>Wiggli</a:t>
            </a:r>
            <a:r>
              <a:rPr lang="de-CH" sz="1400" b="1" dirty="0">
                <a:latin typeface="Arial" panose="020B0604020202020204" pitchFamily="34" charset="0"/>
                <a:cs typeface="Arial" panose="020B0604020202020204" pitchFamily="34" charset="0"/>
              </a:rPr>
              <a:t> und Barbra </a:t>
            </a:r>
            <a:r>
              <a:rPr lang="de-CH" sz="1400" b="1" dirty="0" err="1">
                <a:latin typeface="Arial" panose="020B0604020202020204" pitchFamily="34" charset="0"/>
                <a:cs typeface="Arial" panose="020B0604020202020204" pitchFamily="34" charset="0"/>
              </a:rPr>
              <a:t>Schnieper</a:t>
            </a:r>
            <a:r>
              <a:rPr lang="de-CH" sz="1400" b="1" dirty="0">
                <a:latin typeface="Arial" panose="020B0604020202020204" pitchFamily="34" charset="0"/>
                <a:cs typeface="Arial" panose="020B0604020202020204" pitchFamily="34" charset="0"/>
              </a:rPr>
              <a:t>, </a:t>
            </a:r>
            <a:r>
              <a:rPr lang="de-CH" sz="1400" b="1" dirty="0" err="1">
                <a:latin typeface="Arial" panose="020B0604020202020204" pitchFamily="34" charset="0"/>
                <a:cs typeface="Arial" panose="020B0604020202020204" pitchFamily="34" charset="0"/>
              </a:rPr>
              <a:t>Eigenhof</a:t>
            </a:r>
            <a:r>
              <a:rPr lang="de-CH" sz="1400" b="1" dirty="0">
                <a:latin typeface="Arial" panose="020B0604020202020204" pitchFamily="34" charset="0"/>
                <a:cs typeface="Arial" panose="020B0604020202020204" pitchFamily="34" charset="0"/>
              </a:rPr>
              <a:t>, 4206 Seewen</a:t>
            </a:r>
          </a:p>
          <a:p>
            <a:r>
              <a:rPr lang="de-CH" sz="1400" b="1" dirty="0">
                <a:latin typeface="Arial" panose="020B0604020202020204" pitchFamily="34" charset="0"/>
                <a:cs typeface="Arial" panose="020B0604020202020204" pitchFamily="34" charset="0"/>
              </a:rPr>
              <a:t>                Tel. 079 750 29 93</a:t>
            </a:r>
          </a:p>
          <a:p>
            <a:pPr>
              <a:tabLst>
                <a:tab pos="273050" algn="l"/>
                <a:tab pos="1793875" algn="l"/>
                <a:tab pos="5913438" algn="r"/>
              </a:tabLst>
            </a:pPr>
            <a:endParaRPr lang="de-CH" sz="1400" b="1" dirty="0">
              <a:latin typeface="Arial" panose="020B0604020202020204" pitchFamily="34" charset="0"/>
              <a:cs typeface="Arial" panose="020B0604020202020204" pitchFamily="34" charset="0"/>
            </a:endParaRPr>
          </a:p>
        </p:txBody>
      </p:sp>
      <p:pic>
        <p:nvPicPr>
          <p:cNvPr id="7" name="Grafik 6" descr="Ein Bild, das draußen, Sport, Baum, fahren enthält.&#10;&#10;Automatisch generierte Beschreibung">
            <a:extLst>
              <a:ext uri="{FF2B5EF4-FFF2-40B4-BE49-F238E27FC236}">
                <a16:creationId xmlns:a16="http://schemas.microsoft.com/office/drawing/2014/main" id="{9A4D1FEC-5BC9-406B-0CC0-5C07BDFB95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648" y="4067944"/>
            <a:ext cx="5936704" cy="3959735"/>
          </a:xfrm>
          <a:prstGeom prst="rect">
            <a:avLst/>
          </a:prstGeom>
        </p:spPr>
      </p:pic>
    </p:spTree>
    <p:extLst>
      <p:ext uri="{BB962C8B-B14F-4D97-AF65-F5344CB8AC3E}">
        <p14:creationId xmlns:p14="http://schemas.microsoft.com/office/powerpoint/2010/main" val="354169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34</a:t>
            </a:fld>
            <a:endParaRPr lang="de-CH" dirty="0"/>
          </a:p>
        </p:txBody>
      </p:sp>
      <p:pic>
        <p:nvPicPr>
          <p:cNvPr id="6" name="Picture 2"/>
          <p:cNvPicPr>
            <a:picLocks noChangeAspect="1" noChangeArrowheads="1"/>
          </p:cNvPicPr>
          <p:nvPr/>
        </p:nvPicPr>
        <p:blipFill>
          <a:blip r:embed="rId2" cstate="print"/>
          <a:srcRect/>
          <a:stretch>
            <a:fillRect/>
          </a:stretch>
        </p:blipFill>
        <p:spPr bwMode="auto">
          <a:xfrm>
            <a:off x="380540" y="4169564"/>
            <a:ext cx="6143203" cy="4074844"/>
          </a:xfrm>
          <a:prstGeom prst="rect">
            <a:avLst/>
          </a:prstGeom>
          <a:noFill/>
          <a:ln w="9525">
            <a:solidFill>
              <a:schemeClr val="tx1"/>
            </a:solidFill>
            <a:prstDash val="solid"/>
            <a:miter lim="800000"/>
            <a:headEnd/>
            <a:tailEnd/>
          </a:ln>
        </p:spPr>
      </p:pic>
      <p:pic>
        <p:nvPicPr>
          <p:cNvPr id="7" name="Picture 2">
            <a:extLst>
              <a:ext uri="{FF2B5EF4-FFF2-40B4-BE49-F238E27FC236}">
                <a16:creationId xmlns:a16="http://schemas.microsoft.com/office/drawing/2014/main" id="{E87CA76B-C28E-CEBE-60F4-818B68C58488}"/>
              </a:ext>
            </a:extLst>
          </p:cNvPr>
          <p:cNvPicPr>
            <a:picLocks noChangeAspect="1" noChangeArrowheads="1"/>
          </p:cNvPicPr>
          <p:nvPr/>
        </p:nvPicPr>
        <p:blipFill>
          <a:blip r:embed="rId3" cstate="print"/>
          <a:srcRect/>
          <a:stretch>
            <a:fillRect/>
          </a:stretch>
        </p:blipFill>
        <p:spPr bwMode="auto">
          <a:xfrm>
            <a:off x="617626" y="452780"/>
            <a:ext cx="5622747" cy="3528392"/>
          </a:xfrm>
          <a:prstGeom prst="rect">
            <a:avLst/>
          </a:prstGeom>
          <a:noFill/>
          <a:ln w="9525">
            <a:solidFill>
              <a:schemeClr val="tx1"/>
            </a:solidFill>
            <a:prstDash val="solid"/>
            <a:miter lim="800000"/>
            <a:headEnd/>
            <a:tailEnd/>
          </a:ln>
        </p:spPr>
      </p:pic>
    </p:spTree>
    <p:extLst>
      <p:ext uri="{BB962C8B-B14F-4D97-AF65-F5344CB8AC3E}">
        <p14:creationId xmlns:p14="http://schemas.microsoft.com/office/powerpoint/2010/main" val="50646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35</a:t>
            </a:fld>
            <a:endParaRPr lang="de-CH" dirty="0"/>
          </a:p>
        </p:txBody>
      </p:sp>
      <p:pic>
        <p:nvPicPr>
          <p:cNvPr id="3" name="Grafik 2"/>
          <p:cNvPicPr/>
          <p:nvPr/>
        </p:nvPicPr>
        <p:blipFill rotWithShape="1">
          <a:blip r:embed="rId2"/>
          <a:srcRect l="7771" t="23230" r="49570" b="47363"/>
          <a:stretch/>
        </p:blipFill>
        <p:spPr bwMode="auto">
          <a:xfrm>
            <a:off x="492608" y="5666350"/>
            <a:ext cx="5888720" cy="2766449"/>
          </a:xfrm>
          <a:prstGeom prst="rect">
            <a:avLst/>
          </a:prstGeom>
          <a:ln>
            <a:noFill/>
          </a:ln>
          <a:extLst>
            <a:ext uri="{53640926-AAD7-44D8-BBD7-CCE9431645EC}">
              <a14:shadowObscured xmlns:a14="http://schemas.microsoft.com/office/drawing/2010/main"/>
            </a:ext>
          </a:extLst>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339" y="539552"/>
            <a:ext cx="4689917" cy="3635541"/>
          </a:xfrm>
          <a:prstGeom prst="rect">
            <a:avLst/>
          </a:prstGeom>
        </p:spPr>
      </p:pic>
    </p:spTree>
    <p:extLst>
      <p:ext uri="{BB962C8B-B14F-4D97-AF65-F5344CB8AC3E}">
        <p14:creationId xmlns:p14="http://schemas.microsoft.com/office/powerpoint/2010/main" val="3040870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36</a:t>
            </a:fld>
            <a:endParaRPr lang="de-CH" dirty="0"/>
          </a:p>
        </p:txBody>
      </p:sp>
      <p:sp>
        <p:nvSpPr>
          <p:cNvPr id="3" name="Textfeld 2"/>
          <p:cNvSpPr txBox="1"/>
          <p:nvPr/>
        </p:nvSpPr>
        <p:spPr>
          <a:xfrm>
            <a:off x="260648" y="373223"/>
            <a:ext cx="6336704" cy="3416320"/>
          </a:xfrm>
          <a:prstGeom prst="rect">
            <a:avLst/>
          </a:prstGeom>
          <a:noFill/>
        </p:spPr>
        <p:txBody>
          <a:bodyPr wrap="square" rtlCol="0">
            <a:spAutoFit/>
          </a:bodyPr>
          <a:lstStyle/>
          <a:p>
            <a:endParaRPr lang="de-CH" sz="1200" dirty="0">
              <a:latin typeface="Arial" panose="020B0604020202020204" pitchFamily="34" charset="0"/>
              <a:cs typeface="Arial" panose="020B0604020202020204" pitchFamily="34" charset="0"/>
            </a:endParaRPr>
          </a:p>
          <a:p>
            <a:pPr>
              <a:tabLst>
                <a:tab pos="355600" algn="l"/>
                <a:tab pos="5913438" algn="r"/>
              </a:tabLst>
            </a:pPr>
            <a:r>
              <a:rPr lang="de-CH" sz="1200" dirty="0">
                <a:latin typeface="Arial" panose="020B0604020202020204" pitchFamily="34" charset="0"/>
                <a:cs typeface="Arial" panose="020B0604020202020204" pitchFamily="34" charset="0"/>
              </a:rPr>
              <a:t>CH-Sportpferd geritten                                                                                       19:55-20:10                                                                                                                                                    </a:t>
            </a:r>
          </a:p>
          <a:p>
            <a:pPr>
              <a:tabLst>
                <a:tab pos="273050" algn="l"/>
                <a:tab pos="2152650" algn="l"/>
                <a:tab pos="3313113" algn="l"/>
                <a:tab pos="5913438" algn="r"/>
              </a:tabLst>
            </a:pPr>
            <a:endParaRPr lang="de-CH" sz="1400" b="1" dirty="0">
              <a:latin typeface="Arial" panose="020B0604020202020204" pitchFamily="34" charset="0"/>
              <a:cs typeface="Arial" panose="020B0604020202020204" pitchFamily="34" charset="0"/>
            </a:endParaRPr>
          </a:p>
          <a:p>
            <a:pPr>
              <a:tabLst>
                <a:tab pos="273050" algn="l"/>
                <a:tab pos="2152650" algn="l"/>
                <a:tab pos="3313113" algn="l"/>
                <a:tab pos="5913438" algn="r"/>
              </a:tabLst>
            </a:pPr>
            <a:r>
              <a:rPr lang="de-CH" sz="1400" b="1" dirty="0">
                <a:latin typeface="Arial" panose="020B0604020202020204" pitchFamily="34" charset="0"/>
                <a:cs typeface="Arial" panose="020B0604020202020204" pitchFamily="34" charset="0"/>
              </a:rPr>
              <a:t>11.  Golden Feeling KWG CH	</a:t>
            </a:r>
            <a:r>
              <a:rPr lang="de-CH" sz="1400" dirty="0">
                <a:latin typeface="Arial" panose="020B0604020202020204" pitchFamily="34" charset="0"/>
                <a:cs typeface="Arial" panose="020B0604020202020204" pitchFamily="34" charset="0"/>
              </a:rPr>
              <a:t>	</a:t>
            </a:r>
          </a:p>
          <a:p>
            <a:pPr>
              <a:tabLst>
                <a:tab pos="273050" algn="l"/>
                <a:tab pos="3313113" algn="l"/>
                <a:tab pos="5913438" algn="r"/>
              </a:tabLst>
            </a:pPr>
            <a:endParaRPr lang="de-CH" sz="1400" dirty="0">
              <a:latin typeface="Arial" panose="020B0604020202020204" pitchFamily="34" charset="0"/>
              <a:cs typeface="Arial" panose="020B0604020202020204" pitchFamily="34" charset="0"/>
            </a:endParaRPr>
          </a:p>
          <a:p>
            <a:pPr>
              <a:tabLst>
                <a:tab pos="273050" algn="l"/>
                <a:tab pos="3313113" algn="l"/>
                <a:tab pos="5913438" algn="r"/>
              </a:tabLst>
            </a:pPr>
            <a:r>
              <a:rPr lang="de-CH" sz="1200" dirty="0">
                <a:latin typeface="Arial" panose="020B0604020202020204" pitchFamily="34" charset="0"/>
                <a:cs typeface="Arial" panose="020B0604020202020204" pitchFamily="34" charset="0"/>
              </a:rPr>
              <a:t>CH-Sportpferd, Wallach, Fuchs, geb. 03.06.2019, Stockmass 167 cm</a:t>
            </a:r>
          </a:p>
          <a:p>
            <a:pPr>
              <a:tabLst>
                <a:tab pos="273050" algn="l"/>
                <a:tab pos="1793875" algn="l"/>
                <a:tab pos="5913438" algn="r"/>
              </a:tabLst>
            </a:pPr>
            <a:r>
              <a:rPr lang="de-CH" sz="1200" dirty="0">
                <a:latin typeface="Arial" panose="020B0604020202020204" pitchFamily="34" charset="0"/>
                <a:cs typeface="Arial" panose="020B0604020202020204" pitchFamily="34" charset="0"/>
              </a:rPr>
              <a:t>Abstammung: V: </a:t>
            </a:r>
            <a:r>
              <a:rPr lang="de-CH" sz="1200" dirty="0" err="1">
                <a:latin typeface="Arial" panose="020B0604020202020204" pitchFamily="34" charset="0"/>
                <a:cs typeface="Arial" panose="020B0604020202020204" pitchFamily="34" charset="0"/>
              </a:rPr>
              <a:t>For</a:t>
            </a:r>
            <a:r>
              <a:rPr lang="de-CH" sz="1200" dirty="0">
                <a:latin typeface="Arial" panose="020B0604020202020204" pitchFamily="34" charset="0"/>
                <a:cs typeface="Arial" panose="020B0604020202020204" pitchFamily="34" charset="0"/>
              </a:rPr>
              <a:t> Final, M: Golden Rosa Lee KWG, MV: </a:t>
            </a:r>
            <a:r>
              <a:rPr lang="de-CH" sz="1200" dirty="0" err="1">
                <a:latin typeface="Arial" panose="020B0604020202020204" pitchFamily="34" charset="0"/>
                <a:cs typeface="Arial" panose="020B0604020202020204" pitchFamily="34" charset="0"/>
              </a:rPr>
              <a:t>Abanos</a:t>
            </a: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r>
              <a:rPr lang="de-CH" sz="1200" dirty="0">
                <a:latin typeface="Arial" panose="020B0604020202020204" pitchFamily="34" charset="0"/>
                <a:cs typeface="Arial" panose="020B0604020202020204" pitchFamily="34" charset="0"/>
              </a:rPr>
              <a:t>Reiter: Anuschka </a:t>
            </a:r>
            <a:r>
              <a:rPr lang="de-CH" sz="1200" dirty="0" err="1">
                <a:latin typeface="Arial" panose="020B0604020202020204" pitchFamily="34" charset="0"/>
                <a:cs typeface="Arial" panose="020B0604020202020204" pitchFamily="34" charset="0"/>
              </a:rPr>
              <a:t>Hossle</a:t>
            </a:r>
            <a:r>
              <a:rPr lang="de-CH" sz="1200" dirty="0">
                <a:latin typeface="Arial" panose="020B0604020202020204" pitchFamily="34" charset="0"/>
                <a:cs typeface="Arial" panose="020B0604020202020204" pitchFamily="34" charset="0"/>
              </a:rPr>
              <a:t>, Reigoldswil</a:t>
            </a: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r>
              <a:rPr lang="de-CH" sz="1200" dirty="0">
                <a:latin typeface="Arial" panose="020B0604020202020204" pitchFamily="34" charset="0"/>
                <a:cs typeface="Arial" panose="020B0604020202020204" pitchFamily="34" charset="0"/>
              </a:rPr>
              <a:t>Am CD </a:t>
            </a:r>
            <a:r>
              <a:rPr lang="de-CH" sz="1200" dirty="0" err="1">
                <a:latin typeface="Arial" panose="020B0604020202020204" pitchFamily="34" charset="0"/>
                <a:cs typeface="Arial" panose="020B0604020202020204" pitchFamily="34" charset="0"/>
              </a:rPr>
              <a:t>Thörigen</a:t>
            </a:r>
            <a:r>
              <a:rPr lang="de-CH" sz="1200" dirty="0">
                <a:latin typeface="Arial" panose="020B0604020202020204" pitchFamily="34" charset="0"/>
                <a:cs typeface="Arial" panose="020B0604020202020204" pitchFamily="34" charset="0"/>
              </a:rPr>
              <a:t> holte sich Golden Feeling beim ersten Start sogleich die erste Qualifikation für Avenches. Er </a:t>
            </a:r>
            <a:r>
              <a:rPr lang="de-CH" sz="1200" dirty="0" err="1">
                <a:latin typeface="Arial" panose="020B0604020202020204" pitchFamily="34" charset="0"/>
                <a:cs typeface="Arial" panose="020B0604020202020204" pitchFamily="34" charset="0"/>
              </a:rPr>
              <a:t>bnötigte</a:t>
            </a:r>
            <a:r>
              <a:rPr lang="de-CH" sz="1200" dirty="0">
                <a:latin typeface="Arial" panose="020B0604020202020204" pitchFamily="34" charset="0"/>
                <a:cs typeface="Arial" panose="020B0604020202020204" pitchFamily="34" charset="0"/>
              </a:rPr>
              <a:t> noch 2 </a:t>
            </a:r>
            <a:r>
              <a:rPr lang="de-CH" sz="1200" dirty="0" err="1">
                <a:latin typeface="Arial" panose="020B0604020202020204" pitchFamily="34" charset="0"/>
                <a:cs typeface="Arial" panose="020B0604020202020204" pitchFamily="34" charset="0"/>
              </a:rPr>
              <a:t>Qualifikationen.Leider</a:t>
            </a:r>
            <a:r>
              <a:rPr lang="de-CH" sz="1200" dirty="0">
                <a:latin typeface="Arial" panose="020B0604020202020204" pitchFamily="34" charset="0"/>
                <a:cs typeface="Arial" panose="020B0604020202020204" pitchFamily="34" charset="0"/>
              </a:rPr>
              <a:t> finden keine Jungpferdeprüfungen CD vor der </a:t>
            </a:r>
            <a:r>
              <a:rPr lang="de-CH" sz="1200" dirty="0" err="1">
                <a:latin typeface="Arial" panose="020B0604020202020204" pitchFamily="34" charset="0"/>
                <a:cs typeface="Arial" panose="020B0604020202020204" pitchFamily="34" charset="0"/>
              </a:rPr>
              <a:t>Schweizemeisterschaft</a:t>
            </a:r>
            <a:r>
              <a:rPr lang="de-CH" sz="1200" dirty="0">
                <a:latin typeface="Arial" panose="020B0604020202020204" pitchFamily="34" charset="0"/>
                <a:cs typeface="Arial" panose="020B0604020202020204" pitchFamily="34" charset="0"/>
              </a:rPr>
              <a:t> mehr statt. Sein Vater </a:t>
            </a:r>
            <a:r>
              <a:rPr lang="de-CH" sz="1200" dirty="0" err="1">
                <a:latin typeface="Arial" panose="020B0604020202020204" pitchFamily="34" charset="0"/>
                <a:cs typeface="Arial" panose="020B0604020202020204" pitchFamily="34" charset="0"/>
              </a:rPr>
              <a:t>For</a:t>
            </a:r>
            <a:r>
              <a:rPr lang="de-CH" sz="1200" dirty="0">
                <a:latin typeface="Arial" panose="020B0604020202020204" pitchFamily="34" charset="0"/>
                <a:cs typeface="Arial" panose="020B0604020202020204" pitchFamily="34" charset="0"/>
              </a:rPr>
              <a:t> Final OLD ist mit seiner Reiterin Therese </a:t>
            </a:r>
            <a:r>
              <a:rPr lang="de-CH" sz="1200" dirty="0" err="1">
                <a:latin typeface="Arial" panose="020B0604020202020204" pitchFamily="34" charset="0"/>
                <a:cs typeface="Arial" panose="020B0604020202020204" pitchFamily="34" charset="0"/>
              </a:rPr>
              <a:t>Nilshagen</a:t>
            </a:r>
            <a:r>
              <a:rPr lang="de-CH" sz="1200" dirty="0">
                <a:latin typeface="Arial" panose="020B0604020202020204" pitchFamily="34" charset="0"/>
                <a:cs typeface="Arial" panose="020B0604020202020204" pitchFamily="34" charset="0"/>
              </a:rPr>
              <a:t> bis </a:t>
            </a:r>
            <a:r>
              <a:rPr lang="de-CH" sz="1200" dirty="0" err="1">
                <a:latin typeface="Arial" panose="020B0604020202020204" pitchFamily="34" charset="0"/>
                <a:cs typeface="Arial" panose="020B0604020202020204" pitchFamily="34" charset="0"/>
              </a:rPr>
              <a:t>Inter</a:t>
            </a:r>
            <a:r>
              <a:rPr lang="de-CH" sz="1200" dirty="0">
                <a:latin typeface="Arial" panose="020B0604020202020204" pitchFamily="34" charset="0"/>
                <a:cs typeface="Arial" panose="020B0604020202020204" pitchFamily="34" charset="0"/>
              </a:rPr>
              <a:t> II klassiert.</a:t>
            </a: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r>
              <a:rPr lang="de-CH" sz="1400" b="1" dirty="0">
                <a:latin typeface="Arial" panose="020B0604020202020204" pitchFamily="34" charset="0"/>
                <a:cs typeface="Arial" panose="020B0604020202020204" pitchFamily="34" charset="0"/>
              </a:rPr>
              <a:t>Kontakt: Anuschka </a:t>
            </a:r>
            <a:r>
              <a:rPr lang="de-CH" sz="1400" b="1" dirty="0" err="1">
                <a:latin typeface="Arial" panose="020B0604020202020204" pitchFamily="34" charset="0"/>
                <a:cs typeface="Arial" panose="020B0604020202020204" pitchFamily="34" charset="0"/>
              </a:rPr>
              <a:t>Hossle</a:t>
            </a:r>
            <a:r>
              <a:rPr lang="de-CH" sz="1400" b="1" dirty="0">
                <a:latin typeface="Arial" panose="020B0604020202020204" pitchFamily="34" charset="0"/>
                <a:cs typeface="Arial" panose="020B0604020202020204" pitchFamily="34" charset="0"/>
              </a:rPr>
              <a:t>, Hof </a:t>
            </a:r>
            <a:r>
              <a:rPr lang="de-CH" sz="1400" b="1" dirty="0" err="1">
                <a:latin typeface="Arial" panose="020B0604020202020204" pitchFamily="34" charset="0"/>
                <a:cs typeface="Arial" panose="020B0604020202020204" pitchFamily="34" charset="0"/>
              </a:rPr>
              <a:t>Bürten</a:t>
            </a:r>
            <a:r>
              <a:rPr lang="de-CH" sz="1400" b="1" dirty="0">
                <a:latin typeface="Arial" panose="020B0604020202020204" pitchFamily="34" charset="0"/>
                <a:cs typeface="Arial" panose="020B0604020202020204" pitchFamily="34" charset="0"/>
              </a:rPr>
              <a:t>, 4418 Reigoldswil</a:t>
            </a:r>
          </a:p>
          <a:p>
            <a:pPr>
              <a:tabLst>
                <a:tab pos="273050" algn="l"/>
                <a:tab pos="1793875" algn="l"/>
                <a:tab pos="5913438" algn="r"/>
              </a:tabLst>
            </a:pPr>
            <a:r>
              <a:rPr lang="de-CH" sz="1400" b="1" dirty="0">
                <a:latin typeface="Arial" panose="020B0604020202020204" pitchFamily="34" charset="0"/>
                <a:cs typeface="Arial" panose="020B0604020202020204" pitchFamily="34" charset="0"/>
              </a:rPr>
              <a:t>	          Tel. 079 586 12 64</a:t>
            </a:r>
            <a:r>
              <a:rPr lang="de-CH" sz="1200" dirty="0">
                <a:latin typeface="Arial" panose="020B0604020202020204" pitchFamily="34" charset="0"/>
                <a:cs typeface="Arial" panose="020B0604020202020204" pitchFamily="34" charset="0"/>
              </a:rPr>
              <a:t>	</a:t>
            </a:r>
            <a:r>
              <a:rPr lang="de-CH" sz="1400" dirty="0">
                <a:latin typeface="Arial" panose="020B0604020202020204" pitchFamily="34" charset="0"/>
                <a:cs typeface="Arial" panose="020B0604020202020204" pitchFamily="34" charset="0"/>
              </a:rPr>
              <a:t>	</a:t>
            </a:r>
          </a:p>
        </p:txBody>
      </p:sp>
      <p:pic>
        <p:nvPicPr>
          <p:cNvPr id="7" name="Grafik 6" descr="Ein Bild, das Pferdesport, Hengst, Pferde, Sattel enthält.&#10;&#10;Automatisch generierte Beschreibung">
            <a:extLst>
              <a:ext uri="{FF2B5EF4-FFF2-40B4-BE49-F238E27FC236}">
                <a16:creationId xmlns:a16="http://schemas.microsoft.com/office/drawing/2014/main" id="{88FF12E2-BA66-F089-0D97-07EF989DE5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676" y="3923928"/>
            <a:ext cx="5832648" cy="4374487"/>
          </a:xfrm>
          <a:prstGeom prst="rect">
            <a:avLst/>
          </a:prstGeom>
        </p:spPr>
      </p:pic>
    </p:spTree>
    <p:extLst>
      <p:ext uri="{BB962C8B-B14F-4D97-AF65-F5344CB8AC3E}">
        <p14:creationId xmlns:p14="http://schemas.microsoft.com/office/powerpoint/2010/main" val="2910745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37</a:t>
            </a:fld>
            <a:endParaRPr lang="de-CH" dirty="0"/>
          </a:p>
        </p:txBody>
      </p:sp>
      <p:sp>
        <p:nvSpPr>
          <p:cNvPr id="6" name="Textfeld 5"/>
          <p:cNvSpPr txBox="1"/>
          <p:nvPr/>
        </p:nvSpPr>
        <p:spPr>
          <a:xfrm>
            <a:off x="283790" y="395536"/>
            <a:ext cx="6336704" cy="4555093"/>
          </a:xfrm>
          <a:prstGeom prst="rect">
            <a:avLst/>
          </a:prstGeom>
          <a:noFill/>
        </p:spPr>
        <p:txBody>
          <a:bodyPr wrap="square" rtlCol="0">
            <a:spAutoFit/>
          </a:bodyPr>
          <a:lstStyle/>
          <a:p>
            <a:endParaRPr lang="de-CH" sz="1200" dirty="0">
              <a:latin typeface="Arial" panose="020B0604020202020204" pitchFamily="34" charset="0"/>
              <a:cs typeface="Arial" panose="020B0604020202020204" pitchFamily="34" charset="0"/>
            </a:endParaRPr>
          </a:p>
          <a:p>
            <a:pPr>
              <a:tabLst>
                <a:tab pos="355600" algn="l"/>
                <a:tab pos="5913438" algn="r"/>
              </a:tabLst>
            </a:pPr>
            <a:r>
              <a:rPr lang="de-CH" sz="1200" dirty="0">
                <a:latin typeface="Arial" panose="020B0604020202020204" pitchFamily="34" charset="0"/>
                <a:cs typeface="Arial" panose="020B0604020202020204" pitchFamily="34" charset="0"/>
              </a:rPr>
              <a:t>FM-Stute an der Hand                                                                                   	20:10-20:25</a:t>
            </a:r>
          </a:p>
          <a:p>
            <a:pPr>
              <a:tabLst>
                <a:tab pos="355600" algn="l"/>
                <a:tab pos="5913438" algn="r"/>
              </a:tabLst>
            </a:pPr>
            <a:endParaRPr lang="de-CH" sz="1200" dirty="0">
              <a:latin typeface="Arial" panose="020B0604020202020204" pitchFamily="34" charset="0"/>
              <a:cs typeface="Arial" panose="020B0604020202020204" pitchFamily="34" charset="0"/>
            </a:endParaRPr>
          </a:p>
          <a:p>
            <a:pPr>
              <a:tabLst>
                <a:tab pos="355600" algn="l"/>
                <a:tab pos="5913438" algn="r"/>
              </a:tabLst>
            </a:pPr>
            <a:r>
              <a:rPr lang="de-CH" sz="1400" b="1" dirty="0">
                <a:latin typeface="Arial" panose="020B0604020202020204" pitchFamily="34" charset="0"/>
                <a:cs typeface="Arial" panose="020B0604020202020204" pitchFamily="34" charset="0"/>
              </a:rPr>
              <a:t>12.  </a:t>
            </a:r>
            <a:r>
              <a:rPr lang="de-CH" sz="1400" b="1" dirty="0" err="1">
                <a:latin typeface="Arial" panose="020B0604020202020204" pitchFamily="34" charset="0"/>
                <a:cs typeface="Arial" panose="020B0604020202020204" pitchFamily="34" charset="0"/>
              </a:rPr>
              <a:t>Najah</a:t>
            </a:r>
            <a:r>
              <a:rPr lang="de-CH" sz="1400" b="1" dirty="0">
                <a:latin typeface="Arial" panose="020B0604020202020204" pitchFamily="34" charset="0"/>
                <a:cs typeface="Arial" panose="020B0604020202020204" pitchFamily="34" charset="0"/>
              </a:rPr>
              <a:t> F</a:t>
            </a:r>
          </a:p>
          <a:p>
            <a:pPr>
              <a:tabLst>
                <a:tab pos="355600" algn="l"/>
                <a:tab pos="5913438" algn="r"/>
              </a:tabLst>
            </a:pPr>
            <a:endParaRPr lang="de-CH" sz="1400" dirty="0">
              <a:latin typeface="Arial" panose="020B0604020202020204" pitchFamily="34" charset="0"/>
              <a:cs typeface="Arial" panose="020B0604020202020204" pitchFamily="34" charset="0"/>
            </a:endParaRPr>
          </a:p>
          <a:p>
            <a:pPr>
              <a:tabLst>
                <a:tab pos="273050" algn="l"/>
                <a:tab pos="3313113" algn="l"/>
                <a:tab pos="5913438" algn="r"/>
              </a:tabLst>
            </a:pPr>
            <a:r>
              <a:rPr lang="de-CH" sz="1200" dirty="0">
                <a:latin typeface="Arial" panose="020B0604020202020204" pitchFamily="34" charset="0"/>
                <a:cs typeface="Arial" panose="020B0604020202020204" pitchFamily="34" charset="0"/>
              </a:rPr>
              <a:t>FM-Stute, braun, geb. 24.04.2016, Stockmass 155 cm</a:t>
            </a:r>
          </a:p>
          <a:p>
            <a:pPr>
              <a:tabLst>
                <a:tab pos="273050" algn="l"/>
                <a:tab pos="1790700" algn="l"/>
                <a:tab pos="5913438" algn="r"/>
              </a:tabLst>
            </a:pPr>
            <a:r>
              <a:rPr lang="de-CH" sz="1200" b="1" dirty="0">
                <a:latin typeface="Arial" panose="020B0604020202020204" pitchFamily="34" charset="0"/>
                <a:cs typeface="Arial" panose="020B0604020202020204" pitchFamily="34" charset="0"/>
              </a:rPr>
              <a:t>Abstammung: </a:t>
            </a:r>
            <a:r>
              <a:rPr lang="de-CH" sz="1200" dirty="0">
                <a:latin typeface="Arial" panose="020B0604020202020204" pitchFamily="34" charset="0"/>
                <a:cs typeface="Arial" panose="020B0604020202020204" pitchFamily="34" charset="0"/>
              </a:rPr>
              <a:t>V: </a:t>
            </a:r>
            <a:r>
              <a:rPr lang="de-CH" sz="1200" dirty="0" err="1">
                <a:latin typeface="Arial" panose="020B0604020202020204" pitchFamily="34" charset="0"/>
                <a:cs typeface="Arial" panose="020B0604020202020204" pitchFamily="34" charset="0"/>
              </a:rPr>
              <a:t>Novac</a:t>
            </a:r>
            <a:r>
              <a:rPr lang="de-CH" sz="1200" dirty="0">
                <a:latin typeface="Arial" panose="020B0604020202020204" pitchFamily="34" charset="0"/>
                <a:cs typeface="Arial" panose="020B0604020202020204" pitchFamily="34" charset="0"/>
              </a:rPr>
              <a:t> vom Meierhof, M: </a:t>
            </a:r>
            <a:r>
              <a:rPr lang="de-CH" sz="1200" dirty="0" err="1">
                <a:latin typeface="Arial" panose="020B0604020202020204" pitchFamily="34" charset="0"/>
                <a:cs typeface="Arial" panose="020B0604020202020204" pitchFamily="34" charset="0"/>
              </a:rPr>
              <a:t>Lovli</a:t>
            </a:r>
            <a:r>
              <a:rPr lang="de-CH" sz="1200" dirty="0">
                <a:latin typeface="Arial" panose="020B0604020202020204" pitchFamily="34" charset="0"/>
                <a:cs typeface="Arial" panose="020B0604020202020204" pitchFamily="34" charset="0"/>
              </a:rPr>
              <a:t> F, MV: Lasting</a:t>
            </a:r>
          </a:p>
          <a:p>
            <a:pPr>
              <a:tabLst>
                <a:tab pos="273050" algn="l"/>
                <a:tab pos="1790700" algn="l"/>
                <a:tab pos="5913438" algn="r"/>
              </a:tabLst>
            </a:pPr>
            <a:r>
              <a:rPr lang="de-CH" sz="1400" dirty="0">
                <a:latin typeface="Arial" panose="020B0604020202020204" pitchFamily="34" charset="0"/>
                <a:cs typeface="Arial" panose="020B0604020202020204" pitchFamily="34" charset="0"/>
              </a:rPr>
              <a:t>	</a:t>
            </a:r>
          </a:p>
          <a:p>
            <a:pPr>
              <a:tabLst>
                <a:tab pos="273050" algn="l"/>
                <a:tab pos="1793875" algn="l"/>
                <a:tab pos="5913438" algn="r"/>
              </a:tabLst>
            </a:pPr>
            <a:r>
              <a:rPr lang="de-DE" sz="1200" dirty="0">
                <a:latin typeface="Arial" panose="020B0604020202020204" pitchFamily="34" charset="0"/>
                <a:cs typeface="Arial" panose="020B0604020202020204" pitchFamily="34" charset="0"/>
              </a:rPr>
              <a:t>Feldtestsiegerin in Rothenfluh 2019 mit den Noten Exerieur:888, Fahren: 8,7, Reiten: 8,8. Viert beste Stute ihres Jahrgangs an der Elitenjungstutenschau in Avenches. Top Zuchtstute; erstes Fohlen mit 988 bewertet. </a:t>
            </a:r>
          </a:p>
          <a:p>
            <a:pPr>
              <a:tabLst>
                <a:tab pos="273050" algn="l"/>
                <a:tab pos="1793875" algn="l"/>
                <a:tab pos="5913438" algn="r"/>
              </a:tabLst>
            </a:pPr>
            <a:r>
              <a:rPr lang="de-DE" sz="1200" b="1" dirty="0">
                <a:latin typeface="Arial" panose="020B0604020202020204" pitchFamily="34" charset="0"/>
                <a:cs typeface="Arial" panose="020B0604020202020204" pitchFamily="34" charset="0"/>
              </a:rPr>
              <a:t>Leistung/Sport: </a:t>
            </a:r>
            <a:r>
              <a:rPr lang="de-DE" sz="1200" dirty="0" err="1">
                <a:latin typeface="Arial" panose="020B0604020202020204" pitchFamily="34" charset="0"/>
                <a:cs typeface="Arial" panose="020B0604020202020204" pitchFamily="34" charset="0"/>
              </a:rPr>
              <a:t>Najah</a:t>
            </a:r>
            <a:r>
              <a:rPr lang="de-DE" sz="1200" dirty="0">
                <a:latin typeface="Arial" panose="020B0604020202020204" pitchFamily="34" charset="0"/>
                <a:cs typeface="Arial" panose="020B0604020202020204" pitchFamily="34" charset="0"/>
              </a:rPr>
              <a:t> ist eingesprungen und erzielte an ihrem ersten Concours FM1 einen 2. Rang. Danach folgte der Zuchteinsatz. Eignung für Fahr- und oder Dressursport geeignet.</a:t>
            </a:r>
          </a:p>
          <a:p>
            <a:pPr>
              <a:tabLst>
                <a:tab pos="273050" algn="l"/>
                <a:tab pos="1793875" algn="l"/>
                <a:tab pos="5913438" algn="r"/>
              </a:tabLst>
            </a:pPr>
            <a:endParaRPr lang="de-DE" sz="1200" dirty="0">
              <a:latin typeface="Arial" panose="020B0604020202020204" pitchFamily="34" charset="0"/>
              <a:cs typeface="Arial" panose="020B0604020202020204" pitchFamily="34" charset="0"/>
            </a:endParaRPr>
          </a:p>
          <a:p>
            <a:pPr>
              <a:tabLst>
                <a:tab pos="273050" algn="l"/>
                <a:tab pos="1793875" algn="l"/>
                <a:tab pos="5913438" algn="r"/>
              </a:tabLst>
            </a:pPr>
            <a:r>
              <a:rPr lang="de-DE" sz="1200" b="1" dirty="0">
                <a:latin typeface="Arial" panose="020B0604020202020204" pitchFamily="34" charset="0"/>
                <a:cs typeface="Arial" panose="020B0604020202020204" pitchFamily="34" charset="0"/>
              </a:rPr>
              <a:t>Die Stute ist aktuell tragend vom FM-Hengst </a:t>
            </a:r>
            <a:r>
              <a:rPr lang="de-DE" sz="1200" b="1" dirty="0" err="1">
                <a:latin typeface="Arial" panose="020B0604020202020204" pitchFamily="34" charset="0"/>
                <a:cs typeface="Arial" panose="020B0604020202020204" pitchFamily="34" charset="0"/>
              </a:rPr>
              <a:t>Envol</a:t>
            </a:r>
            <a:r>
              <a:rPr lang="de-DE" sz="1200" b="1" dirty="0">
                <a:latin typeface="Arial" panose="020B0604020202020204" pitchFamily="34" charset="0"/>
                <a:cs typeface="Arial" panose="020B0604020202020204" pitchFamily="34" charset="0"/>
              </a:rPr>
              <a:t>. </a:t>
            </a:r>
            <a:r>
              <a:rPr lang="de-DE" sz="1200" dirty="0">
                <a:latin typeface="Arial" panose="020B0604020202020204" pitchFamily="34" charset="0"/>
                <a:cs typeface="Arial" panose="020B0604020202020204" pitchFamily="34" charset="0"/>
              </a:rPr>
              <a:t>Das Fohlen könnte auch zurück zum Züchter</a:t>
            </a:r>
          </a:p>
          <a:p>
            <a:pPr>
              <a:tabLst>
                <a:tab pos="273050" algn="l"/>
                <a:tab pos="1793875" algn="l"/>
                <a:tab pos="5913438" algn="r"/>
              </a:tabLst>
            </a:pPr>
            <a:endParaRPr lang="de-CH" sz="1400" dirty="0">
              <a:latin typeface="Arial" panose="020B0604020202020204" pitchFamily="34" charset="0"/>
              <a:cs typeface="Arial" panose="020B0604020202020204" pitchFamily="34" charset="0"/>
            </a:endParaRPr>
          </a:p>
          <a:p>
            <a:pPr>
              <a:tabLst>
                <a:tab pos="273050" algn="l"/>
                <a:tab pos="1793875" algn="l"/>
                <a:tab pos="5913438" algn="r"/>
              </a:tabLst>
            </a:pPr>
            <a:r>
              <a:rPr lang="de-CH" sz="1400" b="1" dirty="0">
                <a:latin typeface="Arial" panose="020B0604020202020204" pitchFamily="34" charset="0"/>
                <a:cs typeface="Arial" panose="020B0604020202020204" pitchFamily="34" charset="0"/>
              </a:rPr>
              <a:t>Kontakt:  Gabi und Urs Rippstein, Flussacker 220, 4468 Kienberg</a:t>
            </a:r>
          </a:p>
          <a:p>
            <a:pPr>
              <a:tabLst>
                <a:tab pos="273050" algn="l"/>
                <a:tab pos="1793875" algn="l"/>
                <a:tab pos="5913438" algn="r"/>
              </a:tabLst>
            </a:pPr>
            <a:r>
              <a:rPr lang="de-CH" sz="1400" b="1" dirty="0">
                <a:latin typeface="Arial" panose="020B0604020202020204" pitchFamily="34" charset="0"/>
                <a:cs typeface="Arial" panose="020B0604020202020204" pitchFamily="34" charset="0"/>
              </a:rPr>
              <a:t>	           Tel. 079 222 67 14</a:t>
            </a:r>
          </a:p>
          <a:p>
            <a:pPr>
              <a:tabLst>
                <a:tab pos="273050" algn="l"/>
                <a:tab pos="1793875" algn="l"/>
                <a:tab pos="5913438" algn="r"/>
              </a:tabLst>
            </a:pPr>
            <a:r>
              <a:rPr lang="de-CH" sz="1400" b="1" dirty="0">
                <a:latin typeface="Arial" panose="020B0604020202020204" pitchFamily="34" charset="0"/>
                <a:cs typeface="Arial" panose="020B0604020202020204" pitchFamily="34" charset="0"/>
              </a:rPr>
              <a:t>		</a:t>
            </a: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p:txBody>
      </p:sp>
      <p:pic>
        <p:nvPicPr>
          <p:cNvPr id="4" name="Grafik 3" descr="Ein Bild, das Gras, draußen, Pferdefuhrwerk, Transport enthält.&#10;&#10;Automatisch generierte Beschreibung">
            <a:extLst>
              <a:ext uri="{FF2B5EF4-FFF2-40B4-BE49-F238E27FC236}">
                <a16:creationId xmlns:a16="http://schemas.microsoft.com/office/drawing/2014/main" id="{BA5327DC-F919-BBEB-AD1C-9CCB44922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741" y="4634288"/>
            <a:ext cx="4140459" cy="3773856"/>
          </a:xfrm>
          <a:prstGeom prst="rect">
            <a:avLst/>
          </a:prstGeom>
        </p:spPr>
      </p:pic>
    </p:spTree>
    <p:extLst>
      <p:ext uri="{BB962C8B-B14F-4D97-AF65-F5344CB8AC3E}">
        <p14:creationId xmlns:p14="http://schemas.microsoft.com/office/powerpoint/2010/main" val="3892883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38</a:t>
            </a:fld>
            <a:endParaRPr lang="de-CH" dirty="0"/>
          </a:p>
        </p:txBody>
      </p:sp>
      <p:sp>
        <p:nvSpPr>
          <p:cNvPr id="6" name="Textfeld 5"/>
          <p:cNvSpPr txBox="1"/>
          <p:nvPr/>
        </p:nvSpPr>
        <p:spPr>
          <a:xfrm>
            <a:off x="283790" y="395537"/>
            <a:ext cx="6241554" cy="3293209"/>
          </a:xfrm>
          <a:prstGeom prst="rect">
            <a:avLst/>
          </a:prstGeom>
          <a:noFill/>
        </p:spPr>
        <p:txBody>
          <a:bodyPr wrap="square" rtlCol="0">
            <a:spAutoFit/>
          </a:bodyPr>
          <a:lstStyle/>
          <a:p>
            <a:endParaRPr lang="de-CH" sz="1200" dirty="0">
              <a:latin typeface="Arial" panose="020B0604020202020204" pitchFamily="34" charset="0"/>
              <a:cs typeface="Arial" panose="020B0604020202020204" pitchFamily="34" charset="0"/>
            </a:endParaRPr>
          </a:p>
          <a:p>
            <a:pPr>
              <a:tabLst>
                <a:tab pos="355600" algn="l"/>
                <a:tab pos="5913438" algn="r"/>
              </a:tabLst>
            </a:pPr>
            <a:r>
              <a:rPr lang="de-CH" sz="1200" dirty="0">
                <a:latin typeface="Arial" panose="020B0604020202020204" pitchFamily="34" charset="0"/>
                <a:cs typeface="Arial" panose="020B0604020202020204" pitchFamily="34" charset="0"/>
              </a:rPr>
              <a:t>FM-Stutfohlen an der Hand                                                                           20:10-20:25</a:t>
            </a:r>
          </a:p>
          <a:p>
            <a:pPr>
              <a:tabLst>
                <a:tab pos="355600" algn="l"/>
                <a:tab pos="5913438" algn="r"/>
              </a:tabLst>
            </a:pPr>
            <a:endParaRPr lang="de-CH" sz="1200" dirty="0">
              <a:latin typeface="Arial" panose="020B0604020202020204" pitchFamily="34" charset="0"/>
              <a:cs typeface="Arial" panose="020B0604020202020204" pitchFamily="34" charset="0"/>
            </a:endParaRPr>
          </a:p>
          <a:p>
            <a:pPr>
              <a:tabLst>
                <a:tab pos="355600" algn="l"/>
                <a:tab pos="5913438" algn="r"/>
              </a:tabLst>
            </a:pPr>
            <a:r>
              <a:rPr lang="de-CH" sz="1400" b="1" dirty="0">
                <a:latin typeface="Arial" panose="020B0604020202020204" pitchFamily="34" charset="0"/>
                <a:cs typeface="Arial" panose="020B0604020202020204" pitchFamily="34" charset="0"/>
              </a:rPr>
              <a:t>13.  </a:t>
            </a:r>
            <a:r>
              <a:rPr lang="de-CH" sz="1400" b="1" dirty="0" err="1">
                <a:latin typeface="Arial" panose="020B0604020202020204" pitchFamily="34" charset="0"/>
                <a:cs typeface="Arial" panose="020B0604020202020204" pitchFamily="34" charset="0"/>
              </a:rPr>
              <a:t>Vaiana</a:t>
            </a:r>
            <a:r>
              <a:rPr lang="de-CH" sz="1400" b="1" dirty="0">
                <a:latin typeface="Arial" panose="020B0604020202020204" pitchFamily="34" charset="0"/>
                <a:cs typeface="Arial" panose="020B0604020202020204" pitchFamily="34" charset="0"/>
              </a:rPr>
              <a:t> vom Flussacker	</a:t>
            </a:r>
          </a:p>
          <a:p>
            <a:pPr>
              <a:tabLst>
                <a:tab pos="273050" algn="l"/>
                <a:tab pos="3313113" algn="l"/>
                <a:tab pos="5913438" algn="r"/>
              </a:tabLst>
            </a:pPr>
            <a:endParaRPr lang="de-CH" sz="1400" dirty="0">
              <a:latin typeface="Arial" panose="020B0604020202020204" pitchFamily="34" charset="0"/>
              <a:cs typeface="Arial" panose="020B0604020202020204" pitchFamily="34" charset="0"/>
            </a:endParaRPr>
          </a:p>
          <a:p>
            <a:pPr>
              <a:tabLst>
                <a:tab pos="273050" algn="l"/>
                <a:tab pos="3313113" algn="l"/>
                <a:tab pos="5913438" algn="r"/>
              </a:tabLst>
            </a:pPr>
            <a:r>
              <a:rPr lang="de-CH" sz="1200" dirty="0">
                <a:latin typeface="Arial" panose="020B0604020202020204" pitchFamily="34" charset="0"/>
                <a:cs typeface="Arial" panose="020B0604020202020204" pitchFamily="34" charset="0"/>
              </a:rPr>
              <a:t>FM-Stute, braun, geb. 16.04.2023, im Wachstum</a:t>
            </a:r>
          </a:p>
          <a:p>
            <a:pPr>
              <a:tabLst>
                <a:tab pos="273050" algn="l"/>
                <a:tab pos="1790700" algn="l"/>
                <a:tab pos="5913438" algn="r"/>
              </a:tabLst>
            </a:pPr>
            <a:r>
              <a:rPr lang="de-CH" sz="1200" dirty="0">
                <a:latin typeface="Arial" panose="020B0604020202020204" pitchFamily="34" charset="0"/>
                <a:cs typeface="Arial" panose="020B0604020202020204" pitchFamily="34" charset="0"/>
              </a:rPr>
              <a:t>Abstammung: V: Vitali, M: </a:t>
            </a:r>
            <a:r>
              <a:rPr lang="de-CH" sz="1200" dirty="0" err="1">
                <a:latin typeface="Arial" panose="020B0604020202020204" pitchFamily="34" charset="0"/>
                <a:cs typeface="Arial" panose="020B0604020202020204" pitchFamily="34" charset="0"/>
              </a:rPr>
              <a:t>Najah</a:t>
            </a:r>
            <a:r>
              <a:rPr lang="de-CH" sz="1200" dirty="0">
                <a:latin typeface="Arial" panose="020B0604020202020204" pitchFamily="34" charset="0"/>
                <a:cs typeface="Arial" panose="020B0604020202020204" pitchFamily="34" charset="0"/>
              </a:rPr>
              <a:t> F, MV: </a:t>
            </a:r>
            <a:r>
              <a:rPr lang="de-CH" sz="1200" dirty="0" err="1">
                <a:latin typeface="Arial" panose="020B0604020202020204" pitchFamily="34" charset="0"/>
                <a:cs typeface="Arial" panose="020B0604020202020204" pitchFamily="34" charset="0"/>
              </a:rPr>
              <a:t>Novac</a:t>
            </a:r>
            <a:r>
              <a:rPr lang="de-CH" sz="1200" dirty="0">
                <a:latin typeface="Arial" panose="020B0604020202020204" pitchFamily="34" charset="0"/>
                <a:cs typeface="Arial" panose="020B0604020202020204" pitchFamily="34" charset="0"/>
              </a:rPr>
              <a:t> vom Meierhof</a:t>
            </a:r>
            <a:r>
              <a:rPr lang="de-CH" sz="1400" dirty="0">
                <a:latin typeface="Arial" panose="020B0604020202020204" pitchFamily="34" charset="0"/>
                <a:cs typeface="Arial" panose="020B0604020202020204" pitchFamily="34" charset="0"/>
              </a:rPr>
              <a:t>	</a:t>
            </a:r>
          </a:p>
          <a:p>
            <a:pPr>
              <a:tabLst>
                <a:tab pos="273050" algn="l"/>
                <a:tab pos="1793875" algn="l"/>
                <a:tab pos="5913438" algn="r"/>
              </a:tabLst>
            </a:pPr>
            <a:endParaRPr lang="de-CH" sz="1400" dirty="0">
              <a:latin typeface="Arial" panose="020B0604020202020204" pitchFamily="34" charset="0"/>
              <a:cs typeface="Arial" panose="020B0604020202020204" pitchFamily="34" charset="0"/>
            </a:endParaRPr>
          </a:p>
          <a:p>
            <a:pPr>
              <a:tabLst>
                <a:tab pos="273050" algn="l"/>
                <a:tab pos="1793875" algn="l"/>
                <a:tab pos="5913438" algn="r"/>
              </a:tabLst>
            </a:pPr>
            <a:r>
              <a:rPr lang="de-DE" sz="1200" dirty="0">
                <a:latin typeface="Arial" panose="020B0604020202020204" pitchFamily="34" charset="0"/>
                <a:cs typeface="Arial" panose="020B0604020202020204" pitchFamily="34" charset="0"/>
              </a:rPr>
              <a:t>Ausgesprochen zutrauliches, hübsches Stutfohlen. Kennt das Fohlen ABC, sehr gute Gänge. Vollschwester von Vivaldi vom Flussacker.</a:t>
            </a:r>
          </a:p>
          <a:p>
            <a:pPr>
              <a:tabLst>
                <a:tab pos="273050" algn="l"/>
                <a:tab pos="1793875" algn="l"/>
                <a:tab pos="5913438" algn="r"/>
              </a:tabLst>
            </a:pPr>
            <a:endParaRPr lang="de-CH" sz="1400" dirty="0">
              <a:latin typeface="Arial" panose="020B0604020202020204" pitchFamily="34" charset="0"/>
              <a:cs typeface="Arial" panose="020B0604020202020204" pitchFamily="34" charset="0"/>
            </a:endParaRPr>
          </a:p>
          <a:p>
            <a:pPr>
              <a:tabLst>
                <a:tab pos="273050" algn="l"/>
                <a:tab pos="1793875" algn="l"/>
                <a:tab pos="5913438" algn="r"/>
              </a:tabLst>
            </a:pPr>
            <a:r>
              <a:rPr lang="de-CH" sz="1400" b="1" dirty="0">
                <a:latin typeface="Arial" panose="020B0604020202020204" pitchFamily="34" charset="0"/>
                <a:cs typeface="Arial" panose="020B0604020202020204" pitchFamily="34" charset="0"/>
              </a:rPr>
              <a:t>Kontakt:  Gabi und Urs Rippstein, Flussacker 220, 4468 Kienberg</a:t>
            </a:r>
          </a:p>
          <a:p>
            <a:pPr>
              <a:tabLst>
                <a:tab pos="273050" algn="l"/>
                <a:tab pos="1793875" algn="l"/>
                <a:tab pos="5913438" algn="r"/>
              </a:tabLst>
            </a:pPr>
            <a:r>
              <a:rPr lang="de-CH" sz="1400" b="1" dirty="0">
                <a:latin typeface="Arial" panose="020B0604020202020204" pitchFamily="34" charset="0"/>
                <a:cs typeface="Arial" panose="020B0604020202020204" pitchFamily="34" charset="0"/>
              </a:rPr>
              <a:t>	           Tel. 079 222 67 14</a:t>
            </a:r>
          </a:p>
          <a:p>
            <a:pPr>
              <a:tabLst>
                <a:tab pos="273050" algn="l"/>
                <a:tab pos="1793875" algn="l"/>
                <a:tab pos="5913438" algn="r"/>
              </a:tabLst>
            </a:pPr>
            <a:r>
              <a:rPr lang="de-CH" sz="1400" b="1" dirty="0">
                <a:latin typeface="Arial" panose="020B0604020202020204" pitchFamily="34" charset="0"/>
                <a:cs typeface="Arial" panose="020B0604020202020204" pitchFamily="34" charset="0"/>
              </a:rPr>
              <a:t>		</a:t>
            </a: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p:txBody>
      </p:sp>
      <p:pic>
        <p:nvPicPr>
          <p:cNvPr id="5" name="Grafik 4" descr="Ein Bild, das Säugetier, Pferd, draußen, Stute enthält.&#10;&#10;Automatisch generierte Beschreibung">
            <a:extLst>
              <a:ext uri="{FF2B5EF4-FFF2-40B4-BE49-F238E27FC236}">
                <a16:creationId xmlns:a16="http://schemas.microsoft.com/office/drawing/2014/main" id="{811D0E9D-7FCD-C5D2-C91E-4A980B331C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8335" y="3776380"/>
            <a:ext cx="3224802" cy="4327444"/>
          </a:xfrm>
          <a:prstGeom prst="rect">
            <a:avLst/>
          </a:prstGeom>
        </p:spPr>
      </p:pic>
    </p:spTree>
    <p:extLst>
      <p:ext uri="{BB962C8B-B14F-4D97-AF65-F5344CB8AC3E}">
        <p14:creationId xmlns:p14="http://schemas.microsoft.com/office/powerpoint/2010/main" val="345552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39</a:t>
            </a:fld>
            <a:endParaRPr lang="de-CH" dirty="0"/>
          </a:p>
        </p:txBody>
      </p:sp>
      <p:pic>
        <p:nvPicPr>
          <p:cNvPr id="6" name="Grafik 5">
            <a:extLst>
              <a:ext uri="{FF2B5EF4-FFF2-40B4-BE49-F238E27FC236}">
                <a16:creationId xmlns:a16="http://schemas.microsoft.com/office/drawing/2014/main" id="{3DB33E6D-DC43-529F-2C04-7ABC908A077A}"/>
              </a:ext>
            </a:extLst>
          </p:cNvPr>
          <p:cNvPicPr>
            <a:picLocks noChangeAspect="1"/>
          </p:cNvPicPr>
          <p:nvPr/>
        </p:nvPicPr>
        <p:blipFill>
          <a:blip r:embed="rId2"/>
          <a:stretch>
            <a:fillRect/>
          </a:stretch>
        </p:blipFill>
        <p:spPr>
          <a:xfrm>
            <a:off x="685420" y="323528"/>
            <a:ext cx="5733828" cy="8109272"/>
          </a:xfrm>
          <a:prstGeom prst="rect">
            <a:avLst/>
          </a:prstGeom>
        </p:spPr>
      </p:pic>
    </p:spTree>
    <p:extLst>
      <p:ext uri="{BB962C8B-B14F-4D97-AF65-F5344CB8AC3E}">
        <p14:creationId xmlns:p14="http://schemas.microsoft.com/office/powerpoint/2010/main" val="1085877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4</a:t>
            </a:fld>
            <a:endParaRPr lang="de-CH" dirty="0"/>
          </a:p>
        </p:txBody>
      </p:sp>
      <p:pic>
        <p:nvPicPr>
          <p:cNvPr id="7" name="Grafik 6" descr="Ein Bild, das Text, Screenshot, Flyer, Poster enthält.&#10;&#10;Automatisch generierte Beschreibung">
            <a:extLst>
              <a:ext uri="{FF2B5EF4-FFF2-40B4-BE49-F238E27FC236}">
                <a16:creationId xmlns:a16="http://schemas.microsoft.com/office/drawing/2014/main" id="{2BE7BDF7-6632-F3BE-35EC-0A0AA77AFC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606" y="588432"/>
            <a:ext cx="5392787" cy="762736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40</a:t>
            </a:fld>
            <a:endParaRPr lang="de-CH" dirty="0"/>
          </a:p>
        </p:txBody>
      </p:sp>
      <p:pic>
        <p:nvPicPr>
          <p:cNvPr id="5" name="Grafik 4">
            <a:extLst>
              <a:ext uri="{FF2B5EF4-FFF2-40B4-BE49-F238E27FC236}">
                <a16:creationId xmlns:a16="http://schemas.microsoft.com/office/drawing/2014/main" id="{33F5BAB1-524D-2066-4389-FF8425EF1F90}"/>
              </a:ext>
            </a:extLst>
          </p:cNvPr>
          <p:cNvPicPr>
            <a:picLocks noChangeAspect="1"/>
          </p:cNvPicPr>
          <p:nvPr/>
        </p:nvPicPr>
        <p:blipFill>
          <a:blip r:embed="rId2"/>
          <a:stretch>
            <a:fillRect/>
          </a:stretch>
        </p:blipFill>
        <p:spPr>
          <a:xfrm>
            <a:off x="692696" y="449459"/>
            <a:ext cx="5688632" cy="7983341"/>
          </a:xfrm>
          <a:prstGeom prst="rect">
            <a:avLst/>
          </a:prstGeom>
        </p:spPr>
      </p:pic>
    </p:spTree>
    <p:extLst>
      <p:ext uri="{BB962C8B-B14F-4D97-AF65-F5344CB8AC3E}">
        <p14:creationId xmlns:p14="http://schemas.microsoft.com/office/powerpoint/2010/main" val="4080322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41</a:t>
            </a:fld>
            <a:endParaRPr lang="de-CH" dirty="0"/>
          </a:p>
        </p:txBody>
      </p:sp>
      <p:pic>
        <p:nvPicPr>
          <p:cNvPr id="5" name="Grafik 4"/>
          <p:cNvPicPr>
            <a:picLocks noChangeAspect="1"/>
          </p:cNvPicPr>
          <p:nvPr/>
        </p:nvPicPr>
        <p:blipFill rotWithShape="1">
          <a:blip r:embed="rId2"/>
          <a:srcRect l="38450" t="21987" r="38450" b="16384"/>
          <a:stretch/>
        </p:blipFill>
        <p:spPr>
          <a:xfrm>
            <a:off x="980728" y="539552"/>
            <a:ext cx="5040560" cy="7560843"/>
          </a:xfrm>
          <a:prstGeom prst="rect">
            <a:avLst/>
          </a:prstGeom>
        </p:spPr>
      </p:pic>
    </p:spTree>
    <p:extLst>
      <p:ext uri="{BB962C8B-B14F-4D97-AF65-F5344CB8AC3E}">
        <p14:creationId xmlns:p14="http://schemas.microsoft.com/office/powerpoint/2010/main" val="1336085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42</a:t>
            </a:fld>
            <a:endParaRPr lang="de-CH" dirty="0"/>
          </a:p>
        </p:txBody>
      </p:sp>
      <p:sp>
        <p:nvSpPr>
          <p:cNvPr id="3" name="Textfeld 2"/>
          <p:cNvSpPr txBox="1"/>
          <p:nvPr/>
        </p:nvSpPr>
        <p:spPr>
          <a:xfrm>
            <a:off x="260648" y="611560"/>
            <a:ext cx="6336704" cy="3662541"/>
          </a:xfrm>
          <a:prstGeom prst="rect">
            <a:avLst/>
          </a:prstGeom>
          <a:noFill/>
        </p:spPr>
        <p:txBody>
          <a:bodyPr wrap="square" rtlCol="0">
            <a:spAutoFit/>
          </a:bodyPr>
          <a:lstStyle/>
          <a:p>
            <a:endParaRPr lang="de-CH" sz="1200" dirty="0">
              <a:latin typeface="Arial" panose="020B0604020202020204" pitchFamily="34" charset="0"/>
              <a:cs typeface="Arial" panose="020B0604020202020204" pitchFamily="34" charset="0"/>
            </a:endParaRPr>
          </a:p>
          <a:p>
            <a:pPr>
              <a:tabLst>
                <a:tab pos="355600" algn="l"/>
                <a:tab pos="5913438" algn="r"/>
              </a:tabLst>
            </a:pPr>
            <a:r>
              <a:rPr lang="de-CH" sz="1200" dirty="0">
                <a:latin typeface="Arial" panose="020B0604020202020204" pitchFamily="34" charset="0"/>
                <a:cs typeface="Arial" panose="020B0604020202020204" pitchFamily="34" charset="0"/>
              </a:rPr>
              <a:t>CH-Sportstute geritten</a:t>
            </a:r>
            <a:r>
              <a:rPr lang="de-CH" sz="1200">
                <a:latin typeface="Arial" panose="020B0604020202020204" pitchFamily="34" charset="0"/>
                <a:cs typeface="Arial" panose="020B0604020202020204" pitchFamily="34" charset="0"/>
              </a:rPr>
              <a:t>/gesprungen                                                                   </a:t>
            </a:r>
            <a:r>
              <a:rPr lang="de-CH" sz="1200" dirty="0">
                <a:latin typeface="Arial" panose="020B0604020202020204" pitchFamily="34" charset="0"/>
                <a:cs typeface="Arial" panose="020B0604020202020204" pitchFamily="34" charset="0"/>
              </a:rPr>
              <a:t>	20:25-2040</a:t>
            </a:r>
          </a:p>
          <a:p>
            <a:pPr>
              <a:tabLst>
                <a:tab pos="273050" algn="l"/>
                <a:tab pos="2152650" algn="l"/>
                <a:tab pos="3313113" algn="l"/>
                <a:tab pos="5913438" algn="r"/>
              </a:tabLst>
            </a:pPr>
            <a:endParaRPr lang="de-CH" sz="1400" b="1" dirty="0">
              <a:latin typeface="Arial" panose="020B0604020202020204" pitchFamily="34" charset="0"/>
              <a:cs typeface="Arial" panose="020B0604020202020204" pitchFamily="34" charset="0"/>
            </a:endParaRPr>
          </a:p>
          <a:p>
            <a:pPr>
              <a:tabLst>
                <a:tab pos="273050" algn="l"/>
                <a:tab pos="2152650" algn="l"/>
                <a:tab pos="3313113" algn="l"/>
                <a:tab pos="5913438" algn="r"/>
              </a:tabLst>
            </a:pPr>
            <a:r>
              <a:rPr lang="de-CH" sz="1400" b="1" dirty="0">
                <a:latin typeface="Arial" panose="020B0604020202020204" pitchFamily="34" charset="0"/>
                <a:cs typeface="Arial" panose="020B0604020202020204" pitchFamily="34" charset="0"/>
              </a:rPr>
              <a:t>14.  </a:t>
            </a:r>
            <a:r>
              <a:rPr lang="de-CH" sz="1400" b="1" dirty="0" err="1">
                <a:latin typeface="Arial" panose="020B0604020202020204" pitchFamily="34" charset="0"/>
                <a:cs typeface="Arial" panose="020B0604020202020204" pitchFamily="34" charset="0"/>
              </a:rPr>
              <a:t>Rubinja</a:t>
            </a:r>
            <a:r>
              <a:rPr lang="de-CH" sz="1400" b="1" dirty="0">
                <a:latin typeface="Arial" panose="020B0604020202020204" pitchFamily="34" charset="0"/>
                <a:cs typeface="Arial" panose="020B0604020202020204" pitchFamily="34" charset="0"/>
              </a:rPr>
              <a:t> </a:t>
            </a:r>
            <a:r>
              <a:rPr lang="de-CH" sz="1400" b="1" dirty="0" err="1">
                <a:latin typeface="Arial" panose="020B0604020202020204" pitchFamily="34" charset="0"/>
                <a:cs typeface="Arial" panose="020B0604020202020204" pitchFamily="34" charset="0"/>
              </a:rPr>
              <a:t>vomEigen</a:t>
            </a:r>
            <a:r>
              <a:rPr lang="de-CH" sz="1400" b="1" dirty="0">
                <a:latin typeface="Arial" panose="020B0604020202020204" pitchFamily="34" charset="0"/>
                <a:cs typeface="Arial" panose="020B0604020202020204" pitchFamily="34" charset="0"/>
              </a:rPr>
              <a:t> CH	</a:t>
            </a:r>
            <a:r>
              <a:rPr lang="de-CH" sz="1400" dirty="0">
                <a:latin typeface="Arial" panose="020B0604020202020204" pitchFamily="34" charset="0"/>
                <a:cs typeface="Arial" panose="020B0604020202020204" pitchFamily="34" charset="0"/>
              </a:rPr>
              <a:t>	</a:t>
            </a:r>
          </a:p>
          <a:p>
            <a:pPr>
              <a:tabLst>
                <a:tab pos="273050" algn="l"/>
                <a:tab pos="2152650" algn="l"/>
                <a:tab pos="3313113" algn="l"/>
                <a:tab pos="5913438" algn="r"/>
              </a:tabLst>
            </a:pPr>
            <a:endParaRPr lang="de-CH" sz="1400" dirty="0">
              <a:latin typeface="Arial" panose="020B0604020202020204" pitchFamily="34" charset="0"/>
              <a:cs typeface="Arial" panose="020B0604020202020204" pitchFamily="34" charset="0"/>
            </a:endParaRPr>
          </a:p>
          <a:p>
            <a:pPr>
              <a:tabLst>
                <a:tab pos="273050" algn="l"/>
                <a:tab pos="3313113" algn="l"/>
                <a:tab pos="5913438" algn="r"/>
              </a:tabLst>
            </a:pPr>
            <a:r>
              <a:rPr lang="de-CH" sz="1200" dirty="0">
                <a:latin typeface="Arial" panose="020B0604020202020204" pitchFamily="34" charset="0"/>
                <a:cs typeface="Arial" panose="020B0604020202020204" pitchFamily="34" charset="0"/>
              </a:rPr>
              <a:t>CH-Sportpferd, Stute, Fuchs, geb. 06.05.2018, Stockmass NN</a:t>
            </a:r>
          </a:p>
          <a:p>
            <a:pPr>
              <a:tabLst>
                <a:tab pos="273050" algn="l"/>
                <a:tab pos="1793875" algn="l"/>
                <a:tab pos="5913438" algn="r"/>
              </a:tabLst>
            </a:pPr>
            <a:r>
              <a:rPr lang="de-CH" sz="1200" dirty="0">
                <a:latin typeface="Arial" panose="020B0604020202020204" pitchFamily="34" charset="0"/>
                <a:cs typeface="Arial" panose="020B0604020202020204" pitchFamily="34" charset="0"/>
              </a:rPr>
              <a:t>Abstammung: V: </a:t>
            </a:r>
            <a:r>
              <a:rPr lang="de-CH" sz="1200" dirty="0" err="1">
                <a:latin typeface="Arial" panose="020B0604020202020204" pitchFamily="34" charset="0"/>
                <a:cs typeface="Arial" panose="020B0604020202020204" pitchFamily="34" charset="0"/>
              </a:rPr>
              <a:t>Romando</a:t>
            </a:r>
            <a:r>
              <a:rPr lang="de-CH" sz="1200" dirty="0">
                <a:latin typeface="Arial" panose="020B0604020202020204" pitchFamily="34" charset="0"/>
                <a:cs typeface="Arial" panose="020B0604020202020204" pitchFamily="34" charset="0"/>
              </a:rPr>
              <a:t> de </a:t>
            </a:r>
            <a:r>
              <a:rPr lang="de-CH" sz="1200" dirty="0" err="1">
                <a:latin typeface="Arial" panose="020B0604020202020204" pitchFamily="34" charset="0"/>
                <a:cs typeface="Arial" panose="020B0604020202020204" pitchFamily="34" charset="0"/>
              </a:rPr>
              <a:t>l’Abbaye</a:t>
            </a:r>
            <a:r>
              <a:rPr lang="de-CH" sz="1200" dirty="0">
                <a:latin typeface="Arial" panose="020B0604020202020204" pitchFamily="34" charset="0"/>
                <a:cs typeface="Arial" panose="020B0604020202020204" pitchFamily="34" charset="0"/>
              </a:rPr>
              <a:t>, M: </a:t>
            </a:r>
            <a:r>
              <a:rPr lang="de-CH" sz="1200" dirty="0" err="1">
                <a:latin typeface="Arial" panose="020B0604020202020204" pitchFamily="34" charset="0"/>
                <a:cs typeface="Arial" panose="020B0604020202020204" pitchFamily="34" charset="0"/>
              </a:rPr>
              <a:t>Ulyssia</a:t>
            </a:r>
            <a:r>
              <a:rPr lang="de-CH" sz="1200" dirty="0">
                <a:latin typeface="Arial" panose="020B0604020202020204" pitchFamily="34" charset="0"/>
                <a:cs typeface="Arial" panose="020B0604020202020204" pitchFamily="34" charset="0"/>
              </a:rPr>
              <a:t> vom Eigen, </a:t>
            </a:r>
          </a:p>
          <a:p>
            <a:pPr>
              <a:tabLst>
                <a:tab pos="273050" algn="l"/>
                <a:tab pos="1793875" algn="l"/>
                <a:tab pos="5913438" algn="r"/>
              </a:tabLst>
            </a:pPr>
            <a:r>
              <a:rPr lang="de-CH" sz="1200" dirty="0">
                <a:latin typeface="Arial" panose="020B0604020202020204" pitchFamily="34" charset="0"/>
                <a:cs typeface="Arial" panose="020B0604020202020204" pitchFamily="34" charset="0"/>
              </a:rPr>
              <a:t>                       MV: Ulysse de </a:t>
            </a:r>
            <a:r>
              <a:rPr lang="de-CH" sz="1200" dirty="0" err="1">
                <a:latin typeface="Arial" panose="020B0604020202020204" pitchFamily="34" charset="0"/>
                <a:cs typeface="Arial" panose="020B0604020202020204" pitchFamily="34" charset="0"/>
              </a:rPr>
              <a:t>Thurin</a:t>
            </a: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endParaRPr lang="de-CH" sz="1400" dirty="0">
              <a:latin typeface="Arial" panose="020B0604020202020204" pitchFamily="34" charset="0"/>
              <a:cs typeface="Arial" panose="020B0604020202020204" pitchFamily="34" charset="0"/>
            </a:endParaRPr>
          </a:p>
          <a:p>
            <a:pPr>
              <a:tabLst>
                <a:tab pos="273050" algn="l"/>
                <a:tab pos="1793875" algn="l"/>
                <a:tab pos="5913438" algn="r"/>
              </a:tabLst>
            </a:pPr>
            <a:r>
              <a:rPr lang="de-CH" sz="1400" dirty="0">
                <a:latin typeface="Arial" panose="020B0604020202020204" pitchFamily="34" charset="0"/>
                <a:cs typeface="Arial" panose="020B0604020202020204" pitchFamily="34" charset="0"/>
              </a:rPr>
              <a:t>Die Stute hat in diesem Jahr bereits 8  Nullfehler Parcours vorzuweisen. </a:t>
            </a:r>
            <a:r>
              <a:rPr lang="de-CH" sz="1400" dirty="0" err="1">
                <a:latin typeface="Arial" panose="020B0604020202020204" pitchFamily="34" charset="0"/>
                <a:cs typeface="Arial" panose="020B0604020202020204" pitchFamily="34" charset="0"/>
              </a:rPr>
              <a:t>Rubinja</a:t>
            </a:r>
            <a:r>
              <a:rPr lang="de-CH" sz="1400" dirty="0">
                <a:latin typeface="Arial" panose="020B0604020202020204" pitchFamily="34" charset="0"/>
                <a:cs typeface="Arial" panose="020B0604020202020204" pitchFamily="34" charset="0"/>
              </a:rPr>
              <a:t> ist qualifiziert für die Schweizermeisterschaft in Avenches. Sie war bereits Teilnehmerin der Schweizermeistermeisterschaft im Jahr 2022.</a:t>
            </a:r>
          </a:p>
          <a:p>
            <a:pPr>
              <a:tabLst>
                <a:tab pos="273050" algn="l"/>
                <a:tab pos="1793875" algn="l"/>
                <a:tab pos="5913438" algn="r"/>
              </a:tabLst>
            </a:pPr>
            <a:r>
              <a:rPr lang="de-CH" sz="1400" dirty="0">
                <a:latin typeface="Arial" panose="020B0604020202020204" pitchFamily="34" charset="0"/>
                <a:cs typeface="Arial" panose="020B0604020202020204" pitchFamily="34" charset="0"/>
              </a:rPr>
              <a:t>	</a:t>
            </a: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endParaRPr lang="de-CH" sz="1200" dirty="0">
              <a:latin typeface="Arial" panose="020B0604020202020204" pitchFamily="34" charset="0"/>
              <a:cs typeface="Arial" panose="020B0604020202020204" pitchFamily="34" charset="0"/>
            </a:endParaRPr>
          </a:p>
          <a:p>
            <a:pPr>
              <a:tabLst>
                <a:tab pos="273050" algn="l"/>
                <a:tab pos="1793875" algn="l"/>
                <a:tab pos="5913438" algn="r"/>
              </a:tabLst>
            </a:pPr>
            <a:r>
              <a:rPr lang="de-CH" sz="1400" b="1" dirty="0">
                <a:latin typeface="Arial" panose="020B0604020202020204" pitchFamily="34" charset="0"/>
                <a:cs typeface="Arial" panose="020B0604020202020204" pitchFamily="34" charset="0"/>
              </a:rPr>
              <a:t>Kontakt: Urs </a:t>
            </a:r>
            <a:r>
              <a:rPr lang="de-CH" sz="1400" b="1" dirty="0" err="1">
                <a:latin typeface="Arial" panose="020B0604020202020204" pitchFamily="34" charset="0"/>
                <a:cs typeface="Arial" panose="020B0604020202020204" pitchFamily="34" charset="0"/>
              </a:rPr>
              <a:t>Wiggli</a:t>
            </a:r>
            <a:r>
              <a:rPr lang="de-CH" sz="1400" b="1" dirty="0">
                <a:latin typeface="Arial" panose="020B0604020202020204" pitchFamily="34" charset="0"/>
                <a:cs typeface="Arial" panose="020B0604020202020204" pitchFamily="34" charset="0"/>
              </a:rPr>
              <a:t> und Barbra </a:t>
            </a:r>
            <a:r>
              <a:rPr lang="de-CH" sz="1400" b="1" dirty="0" err="1">
                <a:latin typeface="Arial" panose="020B0604020202020204" pitchFamily="34" charset="0"/>
                <a:cs typeface="Arial" panose="020B0604020202020204" pitchFamily="34" charset="0"/>
              </a:rPr>
              <a:t>Schnieper</a:t>
            </a:r>
            <a:r>
              <a:rPr lang="de-CH" sz="1400" b="1" dirty="0">
                <a:latin typeface="Arial" panose="020B0604020202020204" pitchFamily="34" charset="0"/>
                <a:cs typeface="Arial" panose="020B0604020202020204" pitchFamily="34" charset="0"/>
              </a:rPr>
              <a:t>, </a:t>
            </a:r>
            <a:r>
              <a:rPr lang="de-CH" sz="1400" b="1" dirty="0" err="1">
                <a:latin typeface="Arial" panose="020B0604020202020204" pitchFamily="34" charset="0"/>
                <a:cs typeface="Arial" panose="020B0604020202020204" pitchFamily="34" charset="0"/>
              </a:rPr>
              <a:t>Eigenhof</a:t>
            </a:r>
            <a:r>
              <a:rPr lang="de-CH" sz="1400" b="1" dirty="0">
                <a:latin typeface="Arial" panose="020B0604020202020204" pitchFamily="34" charset="0"/>
                <a:cs typeface="Arial" panose="020B0604020202020204" pitchFamily="34" charset="0"/>
              </a:rPr>
              <a:t>, 4206 Seewen</a:t>
            </a:r>
          </a:p>
          <a:p>
            <a:r>
              <a:rPr lang="de-CH" sz="1400" b="1" dirty="0">
                <a:latin typeface="Arial" panose="020B0604020202020204" pitchFamily="34" charset="0"/>
                <a:cs typeface="Arial" panose="020B0604020202020204" pitchFamily="34" charset="0"/>
              </a:rPr>
              <a:t>                Tel. 079 750 29 93</a:t>
            </a:r>
          </a:p>
          <a:p>
            <a:pPr>
              <a:tabLst>
                <a:tab pos="273050" algn="l"/>
                <a:tab pos="1793875" algn="l"/>
                <a:tab pos="5913438" algn="r"/>
              </a:tabLst>
            </a:pPr>
            <a:r>
              <a:rPr lang="de-CH" sz="1200" dirty="0">
                <a:latin typeface="Arial" panose="020B0604020202020204" pitchFamily="34" charset="0"/>
                <a:cs typeface="Arial" panose="020B0604020202020204" pitchFamily="34" charset="0"/>
              </a:rPr>
              <a:t>		</a:t>
            </a:r>
            <a:r>
              <a:rPr lang="de-CH" sz="1400" dirty="0">
                <a:latin typeface="Arial" panose="020B0604020202020204" pitchFamily="34" charset="0"/>
                <a:cs typeface="Arial" panose="020B0604020202020204" pitchFamily="34" charset="0"/>
              </a:rPr>
              <a:t>	</a:t>
            </a:r>
          </a:p>
        </p:txBody>
      </p:sp>
      <p:pic>
        <p:nvPicPr>
          <p:cNvPr id="6" name="Grafik 5" descr="Ein Bild, das Sport, draußen, Person, Springreiten enthält.&#10;&#10;Automatisch generierte Beschreibung">
            <a:extLst>
              <a:ext uri="{FF2B5EF4-FFF2-40B4-BE49-F238E27FC236}">
                <a16:creationId xmlns:a16="http://schemas.microsoft.com/office/drawing/2014/main" id="{9E75A273-317C-D4D6-51A2-6F409921A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690" y="4572000"/>
            <a:ext cx="5580620" cy="3716693"/>
          </a:xfrm>
          <a:prstGeom prst="rect">
            <a:avLst/>
          </a:prstGeom>
        </p:spPr>
      </p:pic>
    </p:spTree>
    <p:extLst>
      <p:ext uri="{BB962C8B-B14F-4D97-AF65-F5344CB8AC3E}">
        <p14:creationId xmlns:p14="http://schemas.microsoft.com/office/powerpoint/2010/main" val="42582902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43</a:t>
            </a:fld>
            <a:endParaRPr lang="de-CH" dirty="0"/>
          </a:p>
        </p:txBody>
      </p:sp>
      <p:pic>
        <p:nvPicPr>
          <p:cNvPr id="4" name="Grafik 3"/>
          <p:cNvPicPr>
            <a:picLocks noChangeAspect="1"/>
          </p:cNvPicPr>
          <p:nvPr/>
        </p:nvPicPr>
        <p:blipFill rotWithShape="1">
          <a:blip r:embed="rId2"/>
          <a:srcRect l="5725" t="16532" r="51660" b="27360"/>
          <a:stretch/>
        </p:blipFill>
        <p:spPr>
          <a:xfrm>
            <a:off x="887359" y="683568"/>
            <a:ext cx="5083281" cy="3762948"/>
          </a:xfrm>
          <a:prstGeom prst="rect">
            <a:avLst/>
          </a:prstGeom>
        </p:spPr>
      </p:pic>
      <p:pic>
        <p:nvPicPr>
          <p:cNvPr id="5" name="Grafik 4">
            <a:extLst>
              <a:ext uri="{FF2B5EF4-FFF2-40B4-BE49-F238E27FC236}">
                <a16:creationId xmlns:a16="http://schemas.microsoft.com/office/drawing/2014/main" id="{EA94506E-4B2C-60D3-ED42-413DC6D5BF5C}"/>
              </a:ext>
            </a:extLst>
          </p:cNvPr>
          <p:cNvPicPr>
            <a:picLocks noChangeAspect="1"/>
          </p:cNvPicPr>
          <p:nvPr/>
        </p:nvPicPr>
        <p:blipFill>
          <a:blip r:embed="rId3"/>
          <a:stretch>
            <a:fillRect/>
          </a:stretch>
        </p:blipFill>
        <p:spPr>
          <a:xfrm>
            <a:off x="904907" y="4547521"/>
            <a:ext cx="5170886" cy="3841037"/>
          </a:xfrm>
          <a:prstGeom prst="rect">
            <a:avLst/>
          </a:prstGeom>
        </p:spPr>
      </p:pic>
    </p:spTree>
    <p:extLst>
      <p:ext uri="{BB962C8B-B14F-4D97-AF65-F5344CB8AC3E}">
        <p14:creationId xmlns:p14="http://schemas.microsoft.com/office/powerpoint/2010/main" val="38623123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44</a:t>
            </a:fld>
            <a:endParaRPr lang="de-CH" dirty="0"/>
          </a:p>
        </p:txBody>
      </p:sp>
      <p:pic>
        <p:nvPicPr>
          <p:cNvPr id="4" name="Picture 2"/>
          <p:cNvPicPr>
            <a:picLocks noChangeAspect="1" noChangeArrowheads="1"/>
          </p:cNvPicPr>
          <p:nvPr/>
        </p:nvPicPr>
        <p:blipFill>
          <a:blip r:embed="rId2" cstate="print"/>
          <a:srcRect/>
          <a:stretch>
            <a:fillRect/>
          </a:stretch>
        </p:blipFill>
        <p:spPr bwMode="auto">
          <a:xfrm>
            <a:off x="908720" y="4211960"/>
            <a:ext cx="5040560" cy="3796047"/>
          </a:xfrm>
          <a:prstGeom prst="rect">
            <a:avLst/>
          </a:prstGeom>
          <a:noFill/>
          <a:ln w="9525">
            <a:solidFill>
              <a:schemeClr val="tx1"/>
            </a:solidFill>
            <a:prstDash val="solid"/>
            <a:miter lim="800000"/>
            <a:headEnd/>
            <a:tailEnd/>
          </a:ln>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720" y="611560"/>
            <a:ext cx="5146910" cy="2633303"/>
          </a:xfrm>
          <a:prstGeom prst="rect">
            <a:avLst/>
          </a:prstGeom>
        </p:spPr>
      </p:pic>
    </p:spTree>
    <p:extLst>
      <p:ext uri="{BB962C8B-B14F-4D97-AF65-F5344CB8AC3E}">
        <p14:creationId xmlns:p14="http://schemas.microsoft.com/office/powerpoint/2010/main" val="2739121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45</a:t>
            </a:fld>
            <a:endParaRPr lang="de-CH" dirty="0"/>
          </a:p>
        </p:txBody>
      </p:sp>
      <p:pic>
        <p:nvPicPr>
          <p:cNvPr id="5" name="Grafik 4">
            <a:extLst>
              <a:ext uri="{FF2B5EF4-FFF2-40B4-BE49-F238E27FC236}">
                <a16:creationId xmlns:a16="http://schemas.microsoft.com/office/drawing/2014/main" id="{C7A1FF68-21FF-8DC5-B63C-276F95186FDB}"/>
              </a:ext>
            </a:extLst>
          </p:cNvPr>
          <p:cNvPicPr>
            <a:picLocks noChangeAspect="1"/>
          </p:cNvPicPr>
          <p:nvPr/>
        </p:nvPicPr>
        <p:blipFill>
          <a:blip r:embed="rId2"/>
          <a:stretch>
            <a:fillRect/>
          </a:stretch>
        </p:blipFill>
        <p:spPr>
          <a:xfrm>
            <a:off x="620688" y="419921"/>
            <a:ext cx="5760639" cy="8101616"/>
          </a:xfrm>
          <a:prstGeom prst="rect">
            <a:avLst/>
          </a:prstGeom>
        </p:spPr>
      </p:pic>
    </p:spTree>
    <p:extLst>
      <p:ext uri="{BB962C8B-B14F-4D97-AF65-F5344CB8AC3E}">
        <p14:creationId xmlns:p14="http://schemas.microsoft.com/office/powerpoint/2010/main" val="2039505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46</a:t>
            </a:fld>
            <a:endParaRPr lang="de-CH" dirty="0"/>
          </a:p>
        </p:txBody>
      </p:sp>
      <p:pic>
        <p:nvPicPr>
          <p:cNvPr id="4" name="Grafik 3">
            <a:extLst>
              <a:ext uri="{FF2B5EF4-FFF2-40B4-BE49-F238E27FC236}">
                <a16:creationId xmlns:a16="http://schemas.microsoft.com/office/drawing/2014/main" id="{92200FBA-5C15-9F61-CDEB-28C2C0D1A8E9}"/>
              </a:ext>
            </a:extLst>
          </p:cNvPr>
          <p:cNvPicPr>
            <a:picLocks noChangeAspect="1"/>
          </p:cNvPicPr>
          <p:nvPr/>
        </p:nvPicPr>
        <p:blipFill>
          <a:blip r:embed="rId2"/>
          <a:stretch>
            <a:fillRect/>
          </a:stretch>
        </p:blipFill>
        <p:spPr>
          <a:xfrm>
            <a:off x="476672" y="247062"/>
            <a:ext cx="5996053" cy="8185738"/>
          </a:xfrm>
          <a:prstGeom prst="rect">
            <a:avLst/>
          </a:prstGeom>
        </p:spPr>
      </p:pic>
    </p:spTree>
    <p:extLst>
      <p:ext uri="{BB962C8B-B14F-4D97-AF65-F5344CB8AC3E}">
        <p14:creationId xmlns:p14="http://schemas.microsoft.com/office/powerpoint/2010/main" val="733307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5</a:t>
            </a:fld>
            <a:endParaRPr lang="de-CH" dirty="0"/>
          </a:p>
        </p:txBody>
      </p:sp>
      <p:pic>
        <p:nvPicPr>
          <p:cNvPr id="4" name="Grafik 3"/>
          <p:cNvPicPr>
            <a:picLocks noChangeAspect="1"/>
          </p:cNvPicPr>
          <p:nvPr/>
        </p:nvPicPr>
        <p:blipFill rotWithShape="1">
          <a:blip r:embed="rId2"/>
          <a:srcRect l="34250" t="12649" r="34250" b="8914"/>
          <a:stretch/>
        </p:blipFill>
        <p:spPr>
          <a:xfrm>
            <a:off x="800708" y="604359"/>
            <a:ext cx="5364596" cy="7510437"/>
          </a:xfrm>
          <a:prstGeom prst="rect">
            <a:avLst/>
          </a:prstGeom>
        </p:spPr>
      </p:pic>
    </p:spTree>
    <p:extLst>
      <p:ext uri="{BB962C8B-B14F-4D97-AF65-F5344CB8AC3E}">
        <p14:creationId xmlns:p14="http://schemas.microsoft.com/office/powerpoint/2010/main" val="1376007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6</a:t>
            </a:fld>
            <a:endParaRPr lang="de-CH" dirty="0"/>
          </a:p>
        </p:txBody>
      </p:sp>
      <p:sp>
        <p:nvSpPr>
          <p:cNvPr id="55297" name="Rectangle 1"/>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dirty="0">
              <a:ln>
                <a:noFill/>
              </a:ln>
              <a:solidFill>
                <a:schemeClr val="tx1"/>
              </a:solidFill>
              <a:effectLst/>
              <a:latin typeface="Arial" pitchFamily="34" charset="0"/>
              <a:cs typeface="Arial" pitchFamily="34" charset="0"/>
            </a:endParaRPr>
          </a:p>
        </p:txBody>
      </p:sp>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488" y="4355976"/>
            <a:ext cx="5373216" cy="3792498"/>
          </a:xfrm>
          <a:prstGeom prst="rect">
            <a:avLst/>
          </a:prstGeom>
        </p:spPr>
      </p:pic>
      <p:pic>
        <p:nvPicPr>
          <p:cNvPr id="4" name="Grafik 3" descr="Ein Bild, das Logo, Symbol, Pferd enthält.&#10;&#10;Automatisch generierte Beschreibung">
            <a:extLst>
              <a:ext uri="{FF2B5EF4-FFF2-40B4-BE49-F238E27FC236}">
                <a16:creationId xmlns:a16="http://schemas.microsoft.com/office/drawing/2014/main" id="{53F0DA68-7CD7-F3EA-E602-FF7303770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410" y="736094"/>
            <a:ext cx="2305372" cy="2667372"/>
          </a:xfrm>
          <a:prstGeom prst="rect">
            <a:avLst/>
          </a:prstGeom>
        </p:spPr>
      </p:pic>
    </p:spTree>
    <p:extLst>
      <p:ext uri="{BB962C8B-B14F-4D97-AF65-F5344CB8AC3E}">
        <p14:creationId xmlns:p14="http://schemas.microsoft.com/office/powerpoint/2010/main" val="3264912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7</a:t>
            </a:fld>
            <a:endParaRPr lang="de-CH" dirty="0"/>
          </a:p>
        </p:txBody>
      </p:sp>
      <p:sp>
        <p:nvSpPr>
          <p:cNvPr id="55297" name="Rectangle 1"/>
          <p:cNvSpPr>
            <a:spLocks noChangeArrowheads="1"/>
          </p:cNvSpPr>
          <p:nvPr/>
        </p:nvSpPr>
        <p:spPr bwMode="auto">
          <a:xfrm>
            <a:off x="850404" y="294216"/>
            <a:ext cx="5157192" cy="5884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dirty="0">
              <a:ln>
                <a:noFill/>
              </a:ln>
              <a:solidFill>
                <a:schemeClr val="tx1"/>
              </a:solidFill>
              <a:effectLst/>
              <a:latin typeface="Arial" pitchFamily="34" charset="0"/>
              <a:cs typeface="Arial" pitchFamily="34" charset="0"/>
            </a:endParaRPr>
          </a:p>
        </p:txBody>
      </p:sp>
      <p:sp>
        <p:nvSpPr>
          <p:cNvPr id="6" name="Textfeld 5">
            <a:extLst>
              <a:ext uri="{FF2B5EF4-FFF2-40B4-BE49-F238E27FC236}">
                <a16:creationId xmlns:a16="http://schemas.microsoft.com/office/drawing/2014/main" id="{E046E4AF-3B82-CD9C-4881-1338235996D3}"/>
              </a:ext>
            </a:extLst>
          </p:cNvPr>
          <p:cNvSpPr txBox="1"/>
          <p:nvPr/>
        </p:nvSpPr>
        <p:spPr>
          <a:xfrm>
            <a:off x="1340768" y="395536"/>
            <a:ext cx="4104456" cy="338554"/>
          </a:xfrm>
          <a:prstGeom prst="rect">
            <a:avLst/>
          </a:prstGeom>
          <a:noFill/>
        </p:spPr>
        <p:txBody>
          <a:bodyPr wrap="square" rtlCol="0">
            <a:spAutoFit/>
          </a:bodyPr>
          <a:lstStyle/>
          <a:p>
            <a:pPr algn="ctr"/>
            <a:r>
              <a:rPr lang="de-DE" sz="1600" b="1" dirty="0">
                <a:latin typeface="Arial" panose="020B0604020202020204" pitchFamily="34" charset="0"/>
                <a:cs typeface="Arial" panose="020B0604020202020204" pitchFamily="34" charset="0"/>
              </a:rPr>
              <a:t>SPONSOREN</a:t>
            </a:r>
            <a:endParaRPr lang="de-CH" sz="1600" b="1" dirty="0">
              <a:latin typeface="Arial" panose="020B0604020202020204" pitchFamily="34" charset="0"/>
              <a:cs typeface="Arial" panose="020B0604020202020204" pitchFamily="34" charset="0"/>
            </a:endParaRPr>
          </a:p>
        </p:txBody>
      </p:sp>
      <p:graphicFrame>
        <p:nvGraphicFramePr>
          <p:cNvPr id="8" name="Tabelle 8">
            <a:extLst>
              <a:ext uri="{FF2B5EF4-FFF2-40B4-BE49-F238E27FC236}">
                <a16:creationId xmlns:a16="http://schemas.microsoft.com/office/drawing/2014/main" id="{50FE5C0D-8ABE-D742-63EF-8B272E572418}"/>
              </a:ext>
            </a:extLst>
          </p:cNvPr>
          <p:cNvGraphicFramePr>
            <a:graphicFrameLocks noGrp="1"/>
          </p:cNvGraphicFramePr>
          <p:nvPr>
            <p:extLst>
              <p:ext uri="{D42A27DB-BD31-4B8C-83A1-F6EECF244321}">
                <p14:modId xmlns:p14="http://schemas.microsoft.com/office/powerpoint/2010/main" val="3416634924"/>
              </p:ext>
            </p:extLst>
          </p:nvPr>
        </p:nvGraphicFramePr>
        <p:xfrm>
          <a:off x="1143000" y="3048000"/>
          <a:ext cx="4572000" cy="741680"/>
        </p:xfrm>
        <a:graphic>
          <a:graphicData uri="http://schemas.openxmlformats.org/drawingml/2006/table">
            <a:tbl>
              <a:tblPr firstRow="1" bandRow="1">
                <a:tableStyleId>{2D5ABB26-0587-4C30-8999-92F81FD0307C}</a:tableStyleId>
              </a:tblPr>
              <a:tblGrid>
                <a:gridCol w="1143000">
                  <a:extLst>
                    <a:ext uri="{9D8B030D-6E8A-4147-A177-3AD203B41FA5}">
                      <a16:colId xmlns:a16="http://schemas.microsoft.com/office/drawing/2014/main" val="934770715"/>
                    </a:ext>
                  </a:extLst>
                </a:gridCol>
                <a:gridCol w="1143000">
                  <a:extLst>
                    <a:ext uri="{9D8B030D-6E8A-4147-A177-3AD203B41FA5}">
                      <a16:colId xmlns:a16="http://schemas.microsoft.com/office/drawing/2014/main" val="383500946"/>
                    </a:ext>
                  </a:extLst>
                </a:gridCol>
                <a:gridCol w="1143000">
                  <a:extLst>
                    <a:ext uri="{9D8B030D-6E8A-4147-A177-3AD203B41FA5}">
                      <a16:colId xmlns:a16="http://schemas.microsoft.com/office/drawing/2014/main" val="2818625210"/>
                    </a:ext>
                  </a:extLst>
                </a:gridCol>
                <a:gridCol w="1143000">
                  <a:extLst>
                    <a:ext uri="{9D8B030D-6E8A-4147-A177-3AD203B41FA5}">
                      <a16:colId xmlns:a16="http://schemas.microsoft.com/office/drawing/2014/main" val="694726230"/>
                    </a:ext>
                  </a:extLst>
                </a:gridCol>
              </a:tblGrid>
              <a:tr h="370840">
                <a:tc>
                  <a:txBody>
                    <a:bodyPr/>
                    <a:lstStyle/>
                    <a:p>
                      <a:endParaRPr lang="de-CH" dirty="0"/>
                    </a:p>
                  </a:txBody>
                  <a:tcPr/>
                </a:tc>
                <a:tc>
                  <a:txBody>
                    <a:bodyPr/>
                    <a:lstStyle/>
                    <a:p>
                      <a:endParaRPr lang="de-CH"/>
                    </a:p>
                  </a:txBody>
                  <a:tcPr/>
                </a:tc>
                <a:tc>
                  <a:txBody>
                    <a:bodyPr/>
                    <a:lstStyle/>
                    <a:p>
                      <a:endParaRPr lang="de-CH"/>
                    </a:p>
                  </a:txBody>
                  <a:tcPr/>
                </a:tc>
                <a:tc>
                  <a:txBody>
                    <a:bodyPr/>
                    <a:lstStyle/>
                    <a:p>
                      <a:endParaRPr lang="de-CH"/>
                    </a:p>
                  </a:txBody>
                  <a:tcPr/>
                </a:tc>
                <a:extLst>
                  <a:ext uri="{0D108BD9-81ED-4DB2-BD59-A6C34878D82A}">
                    <a16:rowId xmlns:a16="http://schemas.microsoft.com/office/drawing/2014/main" val="4054585883"/>
                  </a:ext>
                </a:extLst>
              </a:tr>
              <a:tr h="370840">
                <a:tc>
                  <a:txBody>
                    <a:bodyPr/>
                    <a:lstStyle/>
                    <a:p>
                      <a:endParaRPr lang="de-CH" dirty="0"/>
                    </a:p>
                  </a:txBody>
                  <a:tcPr/>
                </a:tc>
                <a:tc>
                  <a:txBody>
                    <a:bodyPr/>
                    <a:lstStyle/>
                    <a:p>
                      <a:endParaRPr lang="de-CH"/>
                    </a:p>
                  </a:txBody>
                  <a:tcPr/>
                </a:tc>
                <a:tc>
                  <a:txBody>
                    <a:bodyPr/>
                    <a:lstStyle/>
                    <a:p>
                      <a:endParaRPr lang="de-CH"/>
                    </a:p>
                  </a:txBody>
                  <a:tcPr/>
                </a:tc>
                <a:tc>
                  <a:txBody>
                    <a:bodyPr/>
                    <a:lstStyle/>
                    <a:p>
                      <a:endParaRPr lang="de-CH" dirty="0"/>
                    </a:p>
                  </a:txBody>
                  <a:tcPr/>
                </a:tc>
                <a:extLst>
                  <a:ext uri="{0D108BD9-81ED-4DB2-BD59-A6C34878D82A}">
                    <a16:rowId xmlns:a16="http://schemas.microsoft.com/office/drawing/2014/main" val="2650525448"/>
                  </a:ext>
                </a:extLst>
              </a:tr>
            </a:tbl>
          </a:graphicData>
        </a:graphic>
      </p:graphicFrame>
      <p:graphicFrame>
        <p:nvGraphicFramePr>
          <p:cNvPr id="3" name="Objekt 2">
            <a:extLst>
              <a:ext uri="{FF2B5EF4-FFF2-40B4-BE49-F238E27FC236}">
                <a16:creationId xmlns:a16="http://schemas.microsoft.com/office/drawing/2014/main" id="{02E2CD2E-AE46-E707-8AD6-54647EE828C2}"/>
              </a:ext>
            </a:extLst>
          </p:cNvPr>
          <p:cNvGraphicFramePr>
            <a:graphicFrameLocks noChangeAspect="1"/>
          </p:cNvGraphicFramePr>
          <p:nvPr>
            <p:extLst>
              <p:ext uri="{D42A27DB-BD31-4B8C-83A1-F6EECF244321}">
                <p14:modId xmlns:p14="http://schemas.microsoft.com/office/powerpoint/2010/main" val="2342113470"/>
              </p:ext>
            </p:extLst>
          </p:nvPr>
        </p:nvGraphicFramePr>
        <p:xfrm>
          <a:off x="331788" y="911225"/>
          <a:ext cx="6194425" cy="7323138"/>
        </p:xfrm>
        <a:graphic>
          <a:graphicData uri="http://schemas.openxmlformats.org/presentationml/2006/ole">
            <mc:AlternateContent xmlns:mc="http://schemas.openxmlformats.org/markup-compatibility/2006">
              <mc:Choice xmlns:v="urn:schemas-microsoft-com:vml" Requires="v">
                <p:oleObj name="Worksheet" r:id="rId2" imgW="6194940" imgH="7322813" progId="Excel.Sheet.8">
                  <p:embed/>
                </p:oleObj>
              </mc:Choice>
              <mc:Fallback>
                <p:oleObj name="Worksheet" r:id="rId2" imgW="6194940" imgH="7322813" progId="Excel.Sheet.8">
                  <p:embed/>
                  <p:pic>
                    <p:nvPicPr>
                      <p:cNvPr id="0" name=""/>
                      <p:cNvPicPr/>
                      <p:nvPr/>
                    </p:nvPicPr>
                    <p:blipFill>
                      <a:blip r:embed="rId3"/>
                      <a:stretch>
                        <a:fillRect/>
                      </a:stretch>
                    </p:blipFill>
                    <p:spPr>
                      <a:xfrm>
                        <a:off x="331788" y="911225"/>
                        <a:ext cx="6194425" cy="7323138"/>
                      </a:xfrm>
                      <a:prstGeom prst="rect">
                        <a:avLst/>
                      </a:prstGeom>
                    </p:spPr>
                  </p:pic>
                </p:oleObj>
              </mc:Fallback>
            </mc:AlternateContent>
          </a:graphicData>
        </a:graphic>
      </p:graphicFrame>
    </p:spTree>
    <p:extLst>
      <p:ext uri="{BB962C8B-B14F-4D97-AF65-F5344CB8AC3E}">
        <p14:creationId xmlns:p14="http://schemas.microsoft.com/office/powerpoint/2010/main" val="1550154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60648" y="488589"/>
            <a:ext cx="6336704" cy="821763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1798638" algn="l"/>
              </a:tabLst>
            </a:pPr>
            <a:r>
              <a:rPr kumimoji="0" lang="de-CH"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Impressum</a:t>
            </a:r>
            <a:endParaRPr kumimoji="0" lang="de-CH" sz="3200" b="0" i="0" u="none" strike="noStrike" cap="none" normalizeH="0" baseline="0" dirty="0">
              <a:ln>
                <a:noFill/>
              </a:ln>
              <a:solidFill>
                <a:schemeClr val="tx1"/>
              </a:solidFill>
              <a:effectLst/>
              <a:latin typeface="Arial" panose="020B0604020202020204"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98638" algn="l"/>
              </a:tabLst>
            </a:pPr>
            <a:r>
              <a:rPr kumimoji="0" lang="de-CH" sz="14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endParaRPr kumimoji="0" lang="de-CH" sz="600" b="0" i="0" u="none" strike="noStrike" cap="none" normalizeH="0" baseline="0" dirty="0">
              <a:ln>
                <a:noFill/>
              </a:ln>
              <a:solidFill>
                <a:schemeClr val="tx1"/>
              </a:solidFill>
              <a:effectLst/>
              <a:latin typeface="Arial" panose="020B0604020202020204"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98638" algn="l"/>
              </a:tabLst>
            </a:pPr>
            <a:r>
              <a:rPr kumimoji="0" lang="de-CH" sz="18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Veranstalter	</a:t>
            </a:r>
            <a:r>
              <a:rPr kumimoji="0" lang="de-CH"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Pferdezuchtverein Baselland und Umgebung</a:t>
            </a:r>
            <a:endParaRPr kumimoji="0" lang="de-CH" sz="600" b="0" i="0" u="none" strike="noStrike" cap="none" normalizeH="0" baseline="0" dirty="0">
              <a:ln>
                <a:noFill/>
              </a:ln>
              <a:solidFill>
                <a:schemeClr val="tx1"/>
              </a:solidFill>
              <a:effectLst/>
              <a:latin typeface="Arial" panose="020B0604020202020204"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98638" algn="l"/>
              </a:tabLst>
            </a:pPr>
            <a:r>
              <a:rPr kumimoji="0" lang="de-CH"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p. A. Hauptstrasse 102 B, 4416 Bubendorf</a:t>
            </a:r>
            <a:endParaRPr kumimoji="0" lang="de-CH" sz="1800" b="0" i="0" u="none" strike="noStrike" cap="none" normalizeH="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98638" algn="l"/>
              </a:tabLst>
            </a:pPr>
            <a:endParaRPr kumimoji="0" lang="de-CH" sz="800" b="0" i="0" u="none" strike="noStrike" cap="none" normalizeH="0" baseline="0" dirty="0">
              <a:ln>
                <a:noFill/>
              </a:ln>
              <a:solidFill>
                <a:schemeClr val="tx1"/>
              </a:solidFill>
              <a:effectLst/>
              <a:latin typeface="Arial" panose="020B0604020202020204"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98638" algn="l"/>
              </a:tabLst>
            </a:pPr>
            <a:r>
              <a:rPr kumimoji="0" lang="de-CH" sz="18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Präsident</a:t>
            </a:r>
            <a:r>
              <a:rPr kumimoji="0" lang="de-CH"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Urs Rippstein</a:t>
            </a:r>
            <a:endParaRPr kumimoji="0" lang="de-CH" sz="600" b="0" i="0" u="none" strike="noStrike" cap="none" normalizeH="0" baseline="0" dirty="0">
              <a:ln>
                <a:noFill/>
              </a:ln>
              <a:solidFill>
                <a:schemeClr val="tx1"/>
              </a:solidFill>
              <a:effectLst/>
              <a:latin typeface="Arial" panose="020B0604020202020204"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98638" algn="l"/>
              </a:tabLst>
            </a:pPr>
            <a:r>
              <a:rPr kumimoji="0" lang="de-CH"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CH"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Tel. 079 263 85 15</a:t>
            </a:r>
            <a:endParaRPr kumimoji="0" lang="de-CH" sz="600" b="0" i="0" u="none" strike="noStrike" cap="none" normalizeH="0" baseline="0" dirty="0">
              <a:ln>
                <a:noFill/>
              </a:ln>
              <a:solidFill>
                <a:schemeClr val="tx1"/>
              </a:solidFill>
              <a:effectLst/>
              <a:latin typeface="Arial" panose="020B0604020202020204"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98638" algn="l"/>
              </a:tabLst>
            </a:pPr>
            <a:r>
              <a:rPr kumimoji="0" lang="de-CH"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CH"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hlinkClick r:id="rId2"/>
              </a:rPr>
              <a:t>rippstein.urs@bluewin.ch</a:t>
            </a:r>
            <a:r>
              <a:rPr kumimoji="0" lang="de-CH"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endParaRPr kumimoji="0" lang="de-CH" sz="8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98638" algn="l"/>
              </a:tabLst>
            </a:pPr>
            <a:endParaRPr kumimoji="0" lang="de-CH" sz="800" b="0" i="0" u="none" strike="noStrike" cap="none" normalizeH="0" baseline="0" dirty="0">
              <a:ln>
                <a:noFill/>
              </a:ln>
              <a:solidFill>
                <a:schemeClr val="tx1"/>
              </a:solidFill>
              <a:effectLst/>
              <a:latin typeface="Arial" panose="020B0604020202020204"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98638" algn="l"/>
              </a:tabLst>
            </a:pPr>
            <a:r>
              <a:rPr kumimoji="0" lang="de-CH" sz="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endParaRPr kumimoji="0" lang="de-CH" sz="800" b="0" i="0" u="none" strike="noStrike" cap="none" normalizeH="0" baseline="0" dirty="0">
              <a:ln>
                <a:noFill/>
              </a:ln>
              <a:solidFill>
                <a:schemeClr val="tx1"/>
              </a:solidFill>
              <a:effectLst/>
              <a:latin typeface="Arial" panose="020B0604020202020204" pitchFamily="34" charset="0"/>
              <a:cs typeface="Arial" pitchFamily="34" charset="0"/>
            </a:endParaRPr>
          </a:p>
          <a:p>
            <a:pPr lvl="0" eaLnBrk="0" fontAlgn="base" hangingPunct="0">
              <a:spcBef>
                <a:spcPct val="0"/>
              </a:spcBef>
              <a:spcAft>
                <a:spcPct val="0"/>
              </a:spcAft>
              <a:tabLst>
                <a:tab pos="1798638" algn="l"/>
              </a:tabLst>
            </a:pPr>
            <a:r>
              <a:rPr kumimoji="0" lang="de-CH" sz="18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Geschäftsstelle</a:t>
            </a:r>
            <a:r>
              <a:rPr kumimoji="0" lang="de-CH"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de-CH" dirty="0">
                <a:latin typeface="Arial" panose="020B0604020202020204" pitchFamily="34" charset="0"/>
                <a:cs typeface="Arial" panose="020B0604020202020204" pitchFamily="34" charset="0"/>
              </a:rPr>
              <a:t>Ilonka Bacher </a:t>
            </a:r>
          </a:p>
          <a:p>
            <a:pPr lvl="0" eaLnBrk="0" fontAlgn="base" hangingPunct="0">
              <a:spcBef>
                <a:spcPct val="0"/>
              </a:spcBef>
              <a:spcAft>
                <a:spcPct val="0"/>
              </a:spcAft>
              <a:tabLst>
                <a:tab pos="1798638" algn="l"/>
              </a:tabLst>
            </a:pPr>
            <a:r>
              <a:rPr kumimoji="0" lang="de-CH"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de-CH" sz="1400" dirty="0">
                <a:latin typeface="Arial" panose="020B0604020202020204" pitchFamily="34" charset="0"/>
                <a:cs typeface="Arial" panose="020B0604020202020204" pitchFamily="34" charset="0"/>
              </a:rPr>
              <a:t> Tel. 079 667 49 92 </a:t>
            </a:r>
          </a:p>
          <a:p>
            <a:pPr lvl="0" eaLnBrk="0" fontAlgn="base" hangingPunct="0">
              <a:spcBef>
                <a:spcPct val="0"/>
              </a:spcBef>
              <a:spcAft>
                <a:spcPct val="0"/>
              </a:spcAft>
              <a:tabLst>
                <a:tab pos="1798638" algn="l"/>
              </a:tabLst>
            </a:pPr>
            <a:r>
              <a:rPr kumimoji="0" lang="de-CH" sz="1400" b="0" i="0" strike="noStrike" cap="none" normalizeH="0" baseline="0" dirty="0">
                <a:ln>
                  <a:noFill/>
                </a:ln>
                <a:effectLst/>
                <a:latin typeface="Arial" panose="020B0604020202020204" pitchFamily="34" charset="0"/>
                <a:cs typeface="Arial" panose="020B0604020202020204" pitchFamily="34" charset="0"/>
              </a:rPr>
              <a:t>	</a:t>
            </a:r>
            <a:r>
              <a:rPr kumimoji="0" lang="de-CH" sz="1400" b="0" i="0" strike="noStrike" cap="none" normalizeH="0" baseline="0" dirty="0">
                <a:ln>
                  <a:noFill/>
                </a:ln>
                <a:effectLst/>
                <a:latin typeface="Arial" panose="020B0604020202020204" pitchFamily="34" charset="0"/>
                <a:cs typeface="Arial" panose="020B0604020202020204" pitchFamily="34" charset="0"/>
                <a:hlinkClick r:id="rId3"/>
              </a:rPr>
              <a:t>info@pferdezucht-bl.ch</a:t>
            </a:r>
            <a:endParaRPr kumimoji="0" lang="de-CH" sz="800" b="0" i="0" strike="noStrike" cap="none" normalizeH="0" baseline="0" dirty="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98638" algn="l"/>
              </a:tabLst>
            </a:pPr>
            <a:endParaRPr kumimoji="0" lang="de-CH" sz="800" b="0" i="0" strike="noStrike" cap="none" normalizeH="0" baseline="0" dirty="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98638" algn="l"/>
              </a:tabLst>
            </a:pPr>
            <a:r>
              <a:rPr kumimoji="0" lang="de-CH" sz="800" b="0" i="0" strike="noStrike" cap="none" normalizeH="0" baseline="0" dirty="0">
                <a:ln>
                  <a:noFill/>
                </a:ln>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1798638" algn="l"/>
              </a:tabLst>
            </a:pPr>
            <a:r>
              <a:rPr kumimoji="0" lang="de-CH" sz="1800" b="0" i="1" strike="noStrike" cap="none" normalizeH="0" baseline="0" dirty="0">
                <a:ln>
                  <a:noFill/>
                </a:ln>
                <a:effectLst/>
                <a:latin typeface="Arial" panose="020B0604020202020204" pitchFamily="34" charset="0"/>
                <a:cs typeface="Arial" panose="020B0604020202020204" pitchFamily="34" charset="0"/>
              </a:rPr>
              <a:t>Sponsoring</a:t>
            </a:r>
            <a:r>
              <a:rPr kumimoji="0" lang="de-CH" sz="1800" b="0" i="0" strike="noStrike" cap="none" normalizeH="0" baseline="0" dirty="0">
                <a:ln>
                  <a:noFill/>
                </a:ln>
                <a:effectLst/>
                <a:latin typeface="Arial" panose="020B0604020202020204" pitchFamily="34" charset="0"/>
                <a:cs typeface="Arial" panose="020B0604020202020204" pitchFamily="34" charset="0"/>
              </a:rPr>
              <a:t>	Ilonka Bacher	</a:t>
            </a:r>
          </a:p>
          <a:p>
            <a:pPr marL="0" marR="0" lvl="0" indent="0" algn="l" defTabSz="914400" rtl="0" eaLnBrk="0" fontAlgn="base" latinLnBrk="0" hangingPunct="0">
              <a:lnSpc>
                <a:spcPct val="100000"/>
              </a:lnSpc>
              <a:spcBef>
                <a:spcPct val="0"/>
              </a:spcBef>
              <a:spcAft>
                <a:spcPct val="0"/>
              </a:spcAft>
              <a:buClrTx/>
              <a:buSzTx/>
              <a:buFontTx/>
              <a:buNone/>
              <a:tabLst>
                <a:tab pos="1798638" algn="l"/>
              </a:tabLst>
            </a:pPr>
            <a:r>
              <a:rPr kumimoji="0" lang="de-CH" sz="1800" b="0" i="0" strike="noStrike" cap="none" normalizeH="0" baseline="0" dirty="0">
                <a:ln>
                  <a:noFill/>
                </a:ln>
                <a:effectLst/>
                <a:latin typeface="Arial" panose="020B0604020202020204" pitchFamily="34" charset="0"/>
                <a:cs typeface="Arial" panose="020B0604020202020204" pitchFamily="34" charset="0"/>
              </a:rPr>
              <a:t>	</a:t>
            </a:r>
            <a:r>
              <a:rPr kumimoji="0" lang="de-CH" sz="1400" b="0" i="0" strike="noStrike" cap="none" normalizeH="0" baseline="0" dirty="0">
                <a:ln>
                  <a:noFill/>
                </a:ln>
                <a:effectLst/>
                <a:latin typeface="Arial" panose="020B0604020202020204" pitchFamily="34" charset="0"/>
                <a:cs typeface="Arial" panose="020B0604020202020204" pitchFamily="34" charset="0"/>
              </a:rPr>
              <a:t>Tel. 079 667 49 92	</a:t>
            </a:r>
          </a:p>
          <a:p>
            <a:pPr lvl="0" eaLnBrk="0" fontAlgn="base" hangingPunct="0">
              <a:spcBef>
                <a:spcPct val="0"/>
              </a:spcBef>
              <a:spcAft>
                <a:spcPct val="0"/>
              </a:spcAft>
              <a:tabLst>
                <a:tab pos="1798638" algn="l"/>
              </a:tabLst>
            </a:pPr>
            <a:r>
              <a:rPr lang="de-CH" sz="1400" dirty="0">
                <a:latin typeface="Arial" panose="020B0604020202020204" pitchFamily="34" charset="0"/>
                <a:cs typeface="Arial" panose="020B0604020202020204" pitchFamily="34" charset="0"/>
              </a:rPr>
              <a:t>	</a:t>
            </a:r>
            <a:r>
              <a:rPr lang="de-CH" sz="1400" dirty="0">
                <a:latin typeface="Arial" panose="020B0604020202020204" pitchFamily="34" charset="0"/>
                <a:cs typeface="Arial" panose="020B0604020202020204" pitchFamily="34" charset="0"/>
                <a:hlinkClick r:id="rId3"/>
              </a:rPr>
              <a:t>info@pferdezucht-bl.ch</a:t>
            </a:r>
            <a:endParaRPr lang="de-CH" sz="8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98638" algn="l"/>
              </a:tabLst>
            </a:pPr>
            <a:endParaRPr kumimoji="0" lang="de-CH" sz="1400" b="0" i="0" strike="noStrike" cap="none" normalizeH="0" baseline="0" dirty="0">
              <a:ln>
                <a:noFill/>
              </a:ln>
              <a:effectLst/>
              <a:latin typeface="Arial" panose="020B0604020202020204" pitchFamily="34" charset="0"/>
              <a:cs typeface="Arial" panose="020B0604020202020204" pitchFamily="34" charset="0"/>
            </a:endParaRPr>
          </a:p>
          <a:p>
            <a:pPr lvl="0" eaLnBrk="0" fontAlgn="base" hangingPunct="0">
              <a:spcBef>
                <a:spcPct val="0"/>
              </a:spcBef>
              <a:spcAft>
                <a:spcPct val="0"/>
              </a:spcAft>
              <a:tabLst>
                <a:tab pos="1798638" algn="l"/>
              </a:tabLst>
            </a:pPr>
            <a:endParaRPr lang="de-CH" sz="800" i="1" dirty="0">
              <a:solidFill>
                <a:srgbClr val="000000"/>
              </a:solidFill>
              <a:latin typeface="Arial" panose="020B0604020202020204" pitchFamily="34" charset="0"/>
              <a:cs typeface="Arial" panose="020B0604020202020204" pitchFamily="34" charset="0"/>
            </a:endParaRPr>
          </a:p>
          <a:p>
            <a:pPr lvl="0" eaLnBrk="0" fontAlgn="base" hangingPunct="0">
              <a:spcBef>
                <a:spcPct val="0"/>
              </a:spcBef>
              <a:spcAft>
                <a:spcPct val="0"/>
              </a:spcAft>
              <a:tabLst>
                <a:tab pos="1798638" algn="l"/>
              </a:tabLst>
            </a:pPr>
            <a:r>
              <a:rPr lang="de-CH" i="1" dirty="0">
                <a:solidFill>
                  <a:srgbClr val="000000"/>
                </a:solidFill>
                <a:latin typeface="Arial" panose="020B0604020202020204" pitchFamily="34" charset="0"/>
                <a:cs typeface="Arial" panose="020B0604020202020204" pitchFamily="34" charset="0"/>
              </a:rPr>
              <a:t>Speaker </a:t>
            </a:r>
            <a:r>
              <a:rPr lang="de-CH" dirty="0">
                <a:solidFill>
                  <a:srgbClr val="000000"/>
                </a:solidFill>
                <a:latin typeface="Arial" panose="020B0604020202020204" pitchFamily="34" charset="0"/>
                <a:cs typeface="Arial" panose="020B0604020202020204" pitchFamily="34" charset="0"/>
              </a:rPr>
              <a:t>	Samuel </a:t>
            </a:r>
            <a:r>
              <a:rPr lang="de-CH" dirty="0" err="1">
                <a:solidFill>
                  <a:srgbClr val="000000"/>
                </a:solidFill>
                <a:latin typeface="Arial" panose="020B0604020202020204" pitchFamily="34" charset="0"/>
                <a:cs typeface="Arial" panose="020B0604020202020204" pitchFamily="34" charset="0"/>
              </a:rPr>
              <a:t>Schär</a:t>
            </a:r>
            <a:r>
              <a:rPr lang="de-CH" dirty="0">
                <a:solidFill>
                  <a:srgbClr val="000000"/>
                </a:solidFill>
                <a:latin typeface="Arial" panose="020B0604020202020204" pitchFamily="34" charset="0"/>
                <a:cs typeface="Arial" panose="020B0604020202020204" pitchFamily="34" charset="0"/>
              </a:rPr>
              <a:t>, Graben</a:t>
            </a:r>
            <a:endParaRPr lang="de-CH" dirty="0">
              <a:latin typeface="Arial" panose="020B0604020202020204"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98638" algn="l"/>
              </a:tabLst>
            </a:pPr>
            <a:endParaRPr kumimoji="0" lang="de-CH" sz="600" b="0" i="0" u="none" strike="noStrike" cap="none" normalizeH="0" baseline="0" dirty="0">
              <a:ln>
                <a:noFill/>
              </a:ln>
              <a:solidFill>
                <a:schemeClr val="tx1"/>
              </a:solidFill>
              <a:effectLst/>
              <a:latin typeface="Arial" panose="020B0604020202020204"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98638" algn="l"/>
              </a:tabLst>
            </a:pPr>
            <a:r>
              <a:rPr kumimoji="0" lang="de-CH"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endParaRPr kumimoji="0" lang="de-CH" sz="600" b="0" i="0" u="none" strike="noStrike" cap="none" normalizeH="0" baseline="0" dirty="0">
              <a:ln>
                <a:noFill/>
              </a:ln>
              <a:solidFill>
                <a:schemeClr val="tx1"/>
              </a:solidFill>
              <a:effectLst/>
              <a:latin typeface="Arial" panose="020B0604020202020204"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98638" algn="l"/>
              </a:tabLst>
            </a:pPr>
            <a:r>
              <a:rPr kumimoji="0" lang="de-CH"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Weitere Vorstandsmitglieder des PZV Baselland und Umgebung:</a:t>
            </a:r>
          </a:p>
          <a:p>
            <a:pPr marL="0" marR="0" lvl="0" indent="0" algn="l" defTabSz="914400" rtl="0" eaLnBrk="0" fontAlgn="base" latinLnBrk="0" hangingPunct="0">
              <a:lnSpc>
                <a:spcPct val="100000"/>
              </a:lnSpc>
              <a:spcBef>
                <a:spcPct val="0"/>
              </a:spcBef>
              <a:spcAft>
                <a:spcPct val="0"/>
              </a:spcAft>
              <a:buClrTx/>
              <a:buSzTx/>
              <a:buFontTx/>
              <a:buNone/>
              <a:tabLst>
                <a:tab pos="1798638" algn="l"/>
              </a:tabLst>
            </a:pPr>
            <a:endParaRPr kumimoji="0" lang="de-CH" sz="600" b="0" i="0" u="none" strike="noStrike" cap="none" normalizeH="0" baseline="0" dirty="0">
              <a:ln>
                <a:noFill/>
              </a:ln>
              <a:solidFill>
                <a:schemeClr val="tx1"/>
              </a:solidFill>
              <a:effectLst/>
              <a:latin typeface="Arial" panose="020B0604020202020204"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98638" algn="l"/>
              </a:tabLst>
            </a:pPr>
            <a:r>
              <a:rPr kumimoji="0" lang="de-CH"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Stanca</a:t>
            </a:r>
            <a:r>
              <a:rPr kumimoji="0" lang="de-CH" sz="1600" b="0" i="0" u="none" strike="noStrike" cap="none" normalizeH="0" dirty="0">
                <a:ln>
                  <a:noFill/>
                </a:ln>
                <a:solidFill>
                  <a:srgbClr val="000000"/>
                </a:solidFill>
                <a:effectLst/>
                <a:latin typeface="Arial" panose="020B0604020202020204" pitchFamily="34" charset="0"/>
                <a:cs typeface="Arial" panose="020B0604020202020204" pitchFamily="34" charset="0"/>
              </a:rPr>
              <a:t> Barbara</a:t>
            </a:r>
            <a:r>
              <a:rPr kumimoji="0" lang="de-CH"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de-CH" sz="1600" dirty="0">
                <a:solidFill>
                  <a:srgbClr val="000000"/>
                </a:solidFill>
                <a:latin typeface="Arial" panose="020B0604020202020204" pitchFamily="34" charset="0"/>
                <a:cs typeface="Arial" panose="020B0604020202020204" pitchFamily="34" charset="0"/>
              </a:rPr>
              <a:t>Wenger Martin</a:t>
            </a:r>
          </a:p>
          <a:p>
            <a:pPr eaLnBrk="0" fontAlgn="base" hangingPunct="0">
              <a:spcBef>
                <a:spcPct val="0"/>
              </a:spcBef>
              <a:spcAft>
                <a:spcPct val="0"/>
              </a:spcAft>
              <a:tabLst>
                <a:tab pos="1798638" algn="l"/>
              </a:tabLst>
            </a:pPr>
            <a:r>
              <a:rPr lang="de-CH" sz="1600" dirty="0">
                <a:solidFill>
                  <a:srgbClr val="000000"/>
                </a:solidFill>
                <a:latin typeface="Arial" panose="020B0604020202020204" pitchFamily="34" charset="0"/>
                <a:cs typeface="Arial" panose="020B0604020202020204" pitchFamily="34" charset="0"/>
              </a:rPr>
              <a:t>Uebelhard Jörg			</a:t>
            </a:r>
            <a:r>
              <a:rPr kumimoji="0" lang="de-CH"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Kunz Vanessa</a:t>
            </a:r>
            <a:r>
              <a:rPr kumimoji="0" lang="de-CH" sz="1600" b="0" i="0" u="none" strike="noStrike" cap="none" normalizeH="0" dirty="0">
                <a:ln>
                  <a:noFill/>
                </a:ln>
                <a:solidFill>
                  <a:srgbClr val="000000"/>
                </a:solidFill>
                <a:effectLst/>
                <a:latin typeface="Arial" panose="020B0604020202020204" pitchFamily="34" charset="0"/>
                <a:cs typeface="Arial" panose="020B0604020202020204" pitchFamily="34" charset="0"/>
              </a:rPr>
              <a:t>		</a:t>
            </a:r>
          </a:p>
          <a:p>
            <a:pPr eaLnBrk="0" fontAlgn="base" hangingPunct="0">
              <a:spcBef>
                <a:spcPct val="0"/>
              </a:spcBef>
              <a:spcAft>
                <a:spcPct val="0"/>
              </a:spcAft>
              <a:tabLst>
                <a:tab pos="1798638" algn="l"/>
              </a:tabLst>
            </a:pPr>
            <a:r>
              <a:rPr kumimoji="0" lang="de-CH" sz="1600" b="0" i="0" u="none" strike="noStrike" cap="none" normalizeH="0" dirty="0">
                <a:ln>
                  <a:noFill/>
                </a:ln>
                <a:solidFill>
                  <a:srgbClr val="000000"/>
                </a:solidFill>
                <a:effectLst/>
                <a:latin typeface="Arial" panose="020B0604020202020204" pitchFamily="34" charset="0"/>
                <a:cs typeface="Arial" panose="020B0604020202020204" pitchFamily="34" charset="0"/>
              </a:rPr>
              <a:t>Wirz Priska			</a:t>
            </a:r>
            <a:r>
              <a:rPr kumimoji="0" lang="de-CH" sz="1600" b="0" i="0" u="none" strike="noStrike" cap="none" normalizeH="0" dirty="0" err="1">
                <a:ln>
                  <a:noFill/>
                </a:ln>
                <a:solidFill>
                  <a:srgbClr val="000000"/>
                </a:solidFill>
                <a:effectLst/>
                <a:latin typeface="Arial" panose="020B0604020202020204" pitchFamily="34" charset="0"/>
                <a:cs typeface="Arial" panose="020B0604020202020204" pitchFamily="34" charset="0"/>
              </a:rPr>
              <a:t>W</a:t>
            </a:r>
            <a:r>
              <a:rPr kumimoji="0" lang="de-CH"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ürgler</a:t>
            </a:r>
            <a:r>
              <a:rPr kumimoji="0" lang="de-CH"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Benni 	</a:t>
            </a:r>
            <a:endParaRPr lang="de-CH" sz="16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tabLst>
                <a:tab pos="1798638" algn="l"/>
              </a:tabLst>
            </a:pPr>
            <a:r>
              <a:rPr kumimoji="0" lang="de-CH"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Zimmermann Sämi</a:t>
            </a:r>
          </a:p>
          <a:p>
            <a:pPr marL="0" marR="0" lvl="0" indent="0" algn="l" defTabSz="914400" rtl="0" eaLnBrk="0" fontAlgn="base" latinLnBrk="0" hangingPunct="0">
              <a:lnSpc>
                <a:spcPct val="100000"/>
              </a:lnSpc>
              <a:spcBef>
                <a:spcPct val="0"/>
              </a:spcBef>
              <a:spcAft>
                <a:spcPct val="0"/>
              </a:spcAft>
              <a:buClrTx/>
              <a:buSzTx/>
              <a:buFontTx/>
              <a:buNone/>
              <a:tabLst>
                <a:tab pos="1798638" algn="l"/>
              </a:tabLst>
            </a:pPr>
            <a:endParaRPr lang="de-CH" sz="1600" dirty="0">
              <a:solidFill>
                <a:srgbClr val="000000"/>
              </a:solidFill>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98638" algn="l"/>
              </a:tabLst>
            </a:pPr>
            <a:endParaRPr lang="de-CH" sz="1600" dirty="0">
              <a:solidFill>
                <a:srgbClr val="000000"/>
              </a:solidFill>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98638" algn="l"/>
              </a:tabLst>
            </a:pPr>
            <a:r>
              <a:rPr lang="de-CH" sz="1600" dirty="0">
                <a:solidFill>
                  <a:srgbClr val="000000"/>
                </a:solidFill>
                <a:latin typeface="Calibri"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1798638" algn="l"/>
              </a:tabLst>
            </a:pPr>
            <a:r>
              <a:rPr kumimoji="0" lang="de-CH"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Der Pferdezucht</a:t>
            </a:r>
            <a:r>
              <a:rPr lang="de-CH" sz="1600" dirty="0">
                <a:solidFill>
                  <a:srgbClr val="000000"/>
                </a:solidFill>
                <a:latin typeface="Arial" panose="020B0604020202020204" pitchFamily="34" charset="0"/>
                <a:cs typeface="Arial" panose="020B0604020202020204" pitchFamily="34" charset="0"/>
              </a:rPr>
              <a:t>verein Baselland und Umgebung ist Mitglied des PNW.</a:t>
            </a:r>
            <a:r>
              <a:rPr kumimoji="0" lang="de-CH"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endParaRPr kumimoji="0" lang="de-CH" sz="1800" b="0" i="0" u="none" strike="noStrike" cap="none" normalizeH="0" baseline="0" dirty="0">
              <a:ln>
                <a:noFill/>
              </a:ln>
              <a:solidFill>
                <a:schemeClr val="tx1"/>
              </a:solidFill>
              <a:effectLst/>
              <a:latin typeface="Arial" panose="020B0604020202020204" pitchFamily="34" charset="0"/>
              <a:cs typeface="Arial" pitchFamily="34" charset="0"/>
            </a:endParaRPr>
          </a:p>
        </p:txBody>
      </p:sp>
      <p:pic>
        <p:nvPicPr>
          <p:cNvPr id="5" name="Picture 1"/>
          <p:cNvPicPr>
            <a:picLocks noChangeAspect="1" noChangeArrowheads="1"/>
          </p:cNvPicPr>
          <p:nvPr/>
        </p:nvPicPr>
        <p:blipFill>
          <a:blip r:embed="rId4" cstate="print"/>
          <a:srcRect/>
          <a:stretch>
            <a:fillRect/>
          </a:stretch>
        </p:blipFill>
        <p:spPr bwMode="auto">
          <a:xfrm>
            <a:off x="4149080" y="405484"/>
            <a:ext cx="2232248" cy="713043"/>
          </a:xfrm>
          <a:prstGeom prst="rect">
            <a:avLst/>
          </a:prstGeom>
          <a:noFill/>
          <a:ln w="9525">
            <a:noFill/>
            <a:miter lim="800000"/>
            <a:headEnd/>
            <a:tailEnd/>
          </a:ln>
        </p:spPr>
      </p:pic>
      <p:sp>
        <p:nvSpPr>
          <p:cNvPr id="6" name="Foliennummernplatzhalter 5"/>
          <p:cNvSpPr>
            <a:spLocks noGrp="1"/>
          </p:cNvSpPr>
          <p:nvPr>
            <p:ph type="sldNum" sz="quarter" idx="12"/>
          </p:nvPr>
        </p:nvSpPr>
        <p:spPr/>
        <p:txBody>
          <a:bodyPr/>
          <a:lstStyle/>
          <a:p>
            <a:fld id="{C3E518B0-F3CD-484E-A8FC-FCC9BCA9298E}" type="slidenum">
              <a:rPr lang="de-CH" smtClean="0"/>
              <a:pPr/>
              <a:t>8</a:t>
            </a:fld>
            <a:endParaRPr lang="de-CH"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E518B0-F3CD-484E-A8FC-FCC9BCA9298E}" type="slidenum">
              <a:rPr lang="de-CH" smtClean="0"/>
              <a:pPr/>
              <a:t>9</a:t>
            </a:fld>
            <a:endParaRPr lang="de-CH"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5250672"/>
            <a:ext cx="3200400" cy="3200400"/>
          </a:xfrm>
          <a:prstGeom prst="rect">
            <a:avLst/>
          </a:prstGeom>
        </p:spPr>
      </p:pic>
      <p:pic>
        <p:nvPicPr>
          <p:cNvPr id="6" name="Grafik 5"/>
          <p:cNvPicPr>
            <a:picLocks noChangeAspect="1"/>
          </p:cNvPicPr>
          <p:nvPr/>
        </p:nvPicPr>
        <p:blipFill rotWithShape="1">
          <a:blip r:embed="rId3"/>
          <a:srcRect l="18501" t="10782" r="17450" b="10780"/>
          <a:stretch/>
        </p:blipFill>
        <p:spPr>
          <a:xfrm>
            <a:off x="260648" y="369706"/>
            <a:ext cx="6264696" cy="4313397"/>
          </a:xfrm>
          <a:prstGeom prst="rect">
            <a:avLst/>
          </a:prstGeom>
        </p:spPr>
      </p:pic>
    </p:spTree>
    <p:extLst>
      <p:ext uri="{BB962C8B-B14F-4D97-AF65-F5344CB8AC3E}">
        <p14:creationId xmlns:p14="http://schemas.microsoft.com/office/powerpoint/2010/main" val="334971375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ronus">
  <a:themeElements>
    <a:clrScheme name="Cronus">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ronus">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ronus">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1937</Words>
  <Application>Microsoft Office PowerPoint</Application>
  <PresentationFormat>Bildschirmpräsentation (4:3)</PresentationFormat>
  <Paragraphs>275</Paragraphs>
  <Slides>46</Slides>
  <Notes>1</Notes>
  <HiddenSlides>0</HiddenSlides>
  <MMClips>0</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46</vt:i4>
      </vt:variant>
    </vt:vector>
  </HeadingPairs>
  <TitlesOfParts>
    <vt:vector size="53" baseType="lpstr">
      <vt:lpstr>Arial</vt:lpstr>
      <vt:lpstr>Calibri</vt:lpstr>
      <vt:lpstr>Georgia</vt:lpstr>
      <vt:lpstr>Wingdings</vt:lpstr>
      <vt:lpstr>Wingdings 2</vt:lpstr>
      <vt:lpstr>Cronus</vt:lpstr>
      <vt:lpstr>Microsoft Excel 97-2003-Arbeitsblatt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Hengstpräsentation und Pferdeverkaufsschau 08.03.2014 Reitsportzentrum Galms Lausen</dc:title>
  <dc:creator>Waldmeier</dc:creator>
  <cp:lastModifiedBy>Ilonka Bacher</cp:lastModifiedBy>
  <cp:revision>372</cp:revision>
  <cp:lastPrinted>2023-07-28T16:40:11Z</cp:lastPrinted>
  <dcterms:modified xsi:type="dcterms:W3CDTF">2023-07-30T18:08:38Z</dcterms:modified>
</cp:coreProperties>
</file>